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7" r:id="rId5"/>
    <p:sldMasterId id="214748369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y="5143500" cx="9144000"/>
  <p:notesSz cx="6858000" cy="9144000"/>
  <p:embeddedFontLst>
    <p:embeddedFont>
      <p:font typeface="Inter Tight Medium"/>
      <p:regular r:id="rId25"/>
      <p:bold r:id="rId26"/>
      <p:italic r:id="rId27"/>
      <p:boldItalic r:id="rId28"/>
    </p:embeddedFont>
    <p:embeddedFont>
      <p:font typeface="Nunito"/>
      <p:regular r:id="rId29"/>
      <p:bold r:id="rId30"/>
      <p:italic r:id="rId31"/>
      <p:boldItalic r:id="rId32"/>
    </p:embeddedFont>
    <p:embeddedFont>
      <p:font typeface="Darker Grotesque"/>
      <p:regular r:id="rId33"/>
      <p:bold r:id="rId34"/>
    </p:embeddedFont>
    <p:embeddedFont>
      <p:font typeface="Roboto SemiBold"/>
      <p:regular r:id="rId35"/>
      <p:bold r:id="rId36"/>
      <p:italic r:id="rId37"/>
      <p:boldItalic r:id="rId38"/>
    </p:embeddedFont>
    <p:embeddedFont>
      <p:font typeface="Inter Tight"/>
      <p:regular r:id="rId39"/>
      <p:bold r:id="rId40"/>
      <p:italic r:id="rId41"/>
      <p:boldItalic r:id="rId42"/>
    </p:embeddedFont>
    <p:embeddedFont>
      <p:font typeface="Lexend"/>
      <p:regular r:id="rId43"/>
      <p:bold r:id="rId44"/>
    </p:embeddedFont>
    <p:embeddedFont>
      <p:font typeface="Gabarito SemiBold"/>
      <p:regular r:id="rId45"/>
      <p:bold r:id="rId46"/>
    </p:embeddedFont>
    <p:embeddedFont>
      <p:font typeface="Gabarito"/>
      <p:regular r:id="rId47"/>
      <p:bold r:id="rId48"/>
    </p:embeddedFont>
    <p:embeddedFont>
      <p:font typeface="Inter Tight SemiBold"/>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C40B0BE-20C0-4082-9821-154D7157F47A}">
  <a:tblStyle styleId="{0C40B0BE-20C0-4082-9821-154D7157F47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terTight-bold.fntdata"/><Relationship Id="rId42" Type="http://schemas.openxmlformats.org/officeDocument/2006/relationships/font" Target="fonts/InterTight-boldItalic.fntdata"/><Relationship Id="rId41" Type="http://schemas.openxmlformats.org/officeDocument/2006/relationships/font" Target="fonts/InterTight-italic.fntdata"/><Relationship Id="rId44" Type="http://schemas.openxmlformats.org/officeDocument/2006/relationships/font" Target="fonts/Lexend-bold.fntdata"/><Relationship Id="rId43" Type="http://schemas.openxmlformats.org/officeDocument/2006/relationships/font" Target="fonts/Lexend-regular.fntdata"/><Relationship Id="rId46" Type="http://schemas.openxmlformats.org/officeDocument/2006/relationships/font" Target="fonts/GabaritoSemiBold-bold.fntdata"/><Relationship Id="rId45" Type="http://schemas.openxmlformats.org/officeDocument/2006/relationships/font" Target="fonts/GabaritoSemiBol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Gabarito-bold.fntdata"/><Relationship Id="rId47" Type="http://schemas.openxmlformats.org/officeDocument/2006/relationships/font" Target="fonts/Gabarito-regular.fntdata"/><Relationship Id="rId49" Type="http://schemas.openxmlformats.org/officeDocument/2006/relationships/font" Target="fonts/InterTightSemiBold-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Nunito-italic.fntdata"/><Relationship Id="rId30" Type="http://schemas.openxmlformats.org/officeDocument/2006/relationships/font" Target="fonts/Nunito-bold.fntdata"/><Relationship Id="rId33" Type="http://schemas.openxmlformats.org/officeDocument/2006/relationships/font" Target="fonts/DarkerGrotesque-regular.fntdata"/><Relationship Id="rId32" Type="http://schemas.openxmlformats.org/officeDocument/2006/relationships/font" Target="fonts/Nunito-boldItalic.fntdata"/><Relationship Id="rId35" Type="http://schemas.openxmlformats.org/officeDocument/2006/relationships/font" Target="fonts/RobotoSemiBold-regular.fntdata"/><Relationship Id="rId34" Type="http://schemas.openxmlformats.org/officeDocument/2006/relationships/font" Target="fonts/DarkerGrotesque-bold.fntdata"/><Relationship Id="rId37" Type="http://schemas.openxmlformats.org/officeDocument/2006/relationships/font" Target="fonts/RobotoSemiBold-italic.fntdata"/><Relationship Id="rId36" Type="http://schemas.openxmlformats.org/officeDocument/2006/relationships/font" Target="fonts/RobotoSemiBold-bold.fntdata"/><Relationship Id="rId39" Type="http://schemas.openxmlformats.org/officeDocument/2006/relationships/font" Target="fonts/InterTight-regular.fntdata"/><Relationship Id="rId38" Type="http://schemas.openxmlformats.org/officeDocument/2006/relationships/font" Target="fonts/RobotoSemiBold-bold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font" Target="fonts/InterTightMedium-bold.fntdata"/><Relationship Id="rId25" Type="http://schemas.openxmlformats.org/officeDocument/2006/relationships/font" Target="fonts/InterTightMedium-regular.fntdata"/><Relationship Id="rId28" Type="http://schemas.openxmlformats.org/officeDocument/2006/relationships/font" Target="fonts/InterTightMedium-boldItalic.fntdata"/><Relationship Id="rId27" Type="http://schemas.openxmlformats.org/officeDocument/2006/relationships/font" Target="fonts/InterTightMedium-italic.fntdata"/><Relationship Id="rId29" Type="http://schemas.openxmlformats.org/officeDocument/2006/relationships/font" Target="fonts/Nunito-regular.fntdata"/><Relationship Id="rId51" Type="http://schemas.openxmlformats.org/officeDocument/2006/relationships/font" Target="fonts/InterTightSemiBold-italic.fntdata"/><Relationship Id="rId50" Type="http://schemas.openxmlformats.org/officeDocument/2006/relationships/font" Target="fonts/InterTightSemiBold-bold.fntdata"/><Relationship Id="rId52" Type="http://schemas.openxmlformats.org/officeDocument/2006/relationships/font" Target="fonts/InterTightSemiBold-boldItalic.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3f891da1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33f891da1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3050e8c7afa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3050e8c7afa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chemeClr val="dk1"/>
                </a:solidFill>
              </a:rPr>
              <a:t>METRICES:</a:t>
            </a:r>
            <a:endParaRPr sz="900">
              <a:solidFill>
                <a:srgbClr val="C5C8C6"/>
              </a:solidFill>
              <a:highlight>
                <a:srgbClr val="1D1F21"/>
              </a:highlight>
              <a:latin typeface="Courier New"/>
              <a:ea typeface="Courier New"/>
              <a:cs typeface="Courier New"/>
              <a:sym typeface="Courier New"/>
            </a:endParaRPr>
          </a:p>
          <a:p>
            <a:pPr indent="0" lvl="0" marL="0" rtl="0" algn="l">
              <a:lnSpc>
                <a:spcPct val="100000"/>
              </a:lnSpc>
              <a:spcBef>
                <a:spcPts val="1200"/>
              </a:spcBef>
              <a:spcAft>
                <a:spcPts val="0"/>
              </a:spcAft>
              <a:buNone/>
            </a:pPr>
            <a:r>
              <a:rPr lang="en">
                <a:solidFill>
                  <a:schemeClr val="dk1"/>
                </a:solidFill>
                <a:latin typeface="Courier New"/>
                <a:ea typeface="Courier New"/>
                <a:cs typeface="Courier New"/>
                <a:sym typeface="Courier New"/>
              </a:rPr>
              <a:t>Stockout Risk - ABS Algorithm: 13.16 %</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a:solidFill>
                  <a:schemeClr val="dk1"/>
                </a:solidFill>
                <a:latin typeface="Courier New"/>
                <a:ea typeface="Courier New"/>
                <a:cs typeface="Courier New"/>
                <a:sym typeface="Courier New"/>
              </a:rPr>
              <a:t>Stockout Risk - </a:t>
            </a:r>
            <a:r>
              <a:rPr b="1" lang="en">
                <a:solidFill>
                  <a:schemeClr val="dk1"/>
                </a:solidFill>
                <a:latin typeface="Courier New"/>
                <a:ea typeface="Courier New"/>
                <a:cs typeface="Courier New"/>
                <a:sym typeface="Courier New"/>
              </a:rPr>
              <a:t>Weighted Algorithm: 10.53 % (sales pass MSS red line)</a:t>
            </a:r>
            <a:endParaRPr b="1">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a:solidFill>
                  <a:schemeClr val="dk1"/>
                </a:solidFill>
                <a:latin typeface="Courier New"/>
                <a:ea typeface="Courier New"/>
                <a:cs typeface="Courier New"/>
                <a:sym typeface="Courier New"/>
              </a:rPr>
              <a:t>Avg Excess Stock - </a:t>
            </a:r>
            <a:r>
              <a:rPr b="1" lang="en">
                <a:solidFill>
                  <a:schemeClr val="dk1"/>
                </a:solidFill>
                <a:latin typeface="Courier New"/>
                <a:ea typeface="Courier New"/>
                <a:cs typeface="Courier New"/>
                <a:sym typeface="Courier New"/>
              </a:rPr>
              <a:t>ABS Algorithm: 60.45 (better </a:t>
            </a:r>
            <a:endParaRPr b="1">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a:solidFill>
                  <a:schemeClr val="dk1"/>
                </a:solidFill>
                <a:latin typeface="Courier New"/>
                <a:ea typeface="Courier New"/>
                <a:cs typeface="Courier New"/>
                <a:sym typeface="Courier New"/>
              </a:rPr>
              <a:t>Avg Excess Stock - Weighted Algorithm: 63.08 </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a:solidFill>
                  <a:schemeClr val="dk1"/>
                </a:solidFill>
                <a:latin typeface="Courier New"/>
                <a:ea typeface="Courier New"/>
                <a:cs typeface="Courier New"/>
                <a:sym typeface="Courier New"/>
              </a:rPr>
              <a:t>Reorder Qty Volatility - ABS Algorithm: 111.13 </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a:solidFill>
                  <a:schemeClr val="dk1"/>
                </a:solidFill>
                <a:latin typeface="Courier New"/>
                <a:ea typeface="Courier New"/>
                <a:cs typeface="Courier New"/>
                <a:sym typeface="Courier New"/>
              </a:rPr>
              <a:t>Reorder Qty Volatility - Weighted Algorithm: 109.06</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a:solidFill>
                  <a:schemeClr val="dk1"/>
                </a:solidFill>
                <a:latin typeface="Courier New"/>
                <a:ea typeface="Courier New"/>
                <a:cs typeface="Courier New"/>
                <a:sym typeface="Courier New"/>
              </a:rPr>
              <a:t>Fit Breakdown - ABS Algorithm:</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a:solidFill>
                  <a:schemeClr val="dk1"/>
                </a:solidFill>
                <a:latin typeface="Courier New"/>
                <a:ea typeface="Courier New"/>
                <a:cs typeface="Courier New"/>
                <a:sym typeface="Courier New"/>
              </a:rPr>
              <a:t>Good Fit Too High  Too Low </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a:solidFill>
                  <a:schemeClr val="dk1"/>
                </a:solidFill>
                <a:latin typeface="Courier New"/>
                <a:ea typeface="Courier New"/>
                <a:cs typeface="Courier New"/>
                <a:sym typeface="Courier New"/>
              </a:rPr>
              <a:t>     5.3     65.8     28.9 </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a:solidFill>
                  <a:schemeClr val="dk1"/>
                </a:solidFill>
                <a:latin typeface="Courier New"/>
                <a:ea typeface="Courier New"/>
                <a:cs typeface="Courier New"/>
                <a:sym typeface="Courier New"/>
              </a:rPr>
              <a:t>Fit Breakdown - Weighted Algorithm:</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a:solidFill>
                  <a:schemeClr val="dk1"/>
                </a:solidFill>
                <a:latin typeface="Courier New"/>
                <a:ea typeface="Courier New"/>
                <a:cs typeface="Courier New"/>
                <a:sym typeface="Courier New"/>
              </a:rPr>
              <a:t>Good Fit Too High  Too Low </a:t>
            </a:r>
            <a:endParaRPr>
              <a:solidFill>
                <a:schemeClr val="dk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
                <a:solidFill>
                  <a:schemeClr val="dk1"/>
                </a:solidFill>
                <a:latin typeface="Courier New"/>
                <a:ea typeface="Courier New"/>
                <a:cs typeface="Courier New"/>
                <a:sym typeface="Courier New"/>
              </a:rPr>
              <a:t>    10.5     84.2      5.3</a:t>
            </a:r>
            <a:endParaRPr>
              <a:solidFill>
                <a:schemeClr val="dk1"/>
              </a:solidFill>
              <a:latin typeface="Courier New"/>
              <a:ea typeface="Courier New"/>
              <a:cs typeface="Courier New"/>
              <a:sym typeface="Courier New"/>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354a4bd0f5c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354a4bd0f5c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Here’s a professional and clear explanation you can use to present your algorithm improvements to the ABS team, highlighting </a:t>
            </a:r>
            <a:r>
              <a:rPr b="1" lang="en">
                <a:solidFill>
                  <a:schemeClr val="dk1"/>
                </a:solidFill>
              </a:rPr>
              <a:t>what you changed, why you changed it, and how it improves reorder prediction and MSS accuracy</a:t>
            </a:r>
            <a:r>
              <a:rPr lang="en">
                <a:solidFill>
                  <a:schemeClr val="dk1"/>
                </a:solidFill>
              </a:rPr>
              <a:t>:</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Enhancing ABS’s Reorder Quantity Algorithm: Key Improvements and Rationale</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developing a customized reorder quantity algorithm for ABS, I used the original 15-week sliding window approach as a baseline. From there, I introduced several enhancements to improve the algorithm’s ability to capture </a:t>
            </a:r>
            <a:r>
              <a:rPr b="1" lang="en">
                <a:solidFill>
                  <a:schemeClr val="dk1"/>
                </a:solidFill>
              </a:rPr>
              <a:t>real sales dynamics</a:t>
            </a:r>
            <a:r>
              <a:rPr lang="en">
                <a:solidFill>
                  <a:schemeClr val="dk1"/>
                </a:solidFill>
              </a:rPr>
              <a:t>, handle </a:t>
            </a:r>
            <a:r>
              <a:rPr b="1" lang="en">
                <a:solidFill>
                  <a:schemeClr val="dk1"/>
                </a:solidFill>
              </a:rPr>
              <a:t>unstable or shifting trends</a:t>
            </a:r>
            <a:r>
              <a:rPr lang="en">
                <a:solidFill>
                  <a:schemeClr val="dk1"/>
                </a:solidFill>
              </a:rPr>
              <a:t>, and generate more responsive </a:t>
            </a:r>
            <a:r>
              <a:rPr b="1" lang="en">
                <a:solidFill>
                  <a:schemeClr val="dk1"/>
                </a:solidFill>
              </a:rPr>
              <a:t>Minimum Shelf Stock (MSS)</a:t>
            </a:r>
            <a:r>
              <a:rPr lang="en">
                <a:solidFill>
                  <a:schemeClr val="dk1"/>
                </a:solidFill>
              </a:rPr>
              <a:t> and </a:t>
            </a:r>
            <a:r>
              <a:rPr b="1" lang="en">
                <a:solidFill>
                  <a:schemeClr val="dk1"/>
                </a:solidFill>
              </a:rPr>
              <a:t>reorder quantities</a:t>
            </a:r>
            <a:r>
              <a:rPr lang="en">
                <a:solidFill>
                  <a:schemeClr val="dk1"/>
                </a:solidFill>
              </a:rPr>
              <a:t>. Below are the key differences and justifications for each change:</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1. </a:t>
            </a:r>
            <a:endParaRPr b="1" sz="13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Dynamic Handling of Sales Instability</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Original</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Always splits the 15-week window into three fixed 5-week periods (5-5-5).</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Detects instability using a basic comparison between avg1 and the combined average.</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Improved</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Uses </a:t>
            </a:r>
            <a:r>
              <a:rPr b="1" lang="en">
                <a:solidFill>
                  <a:schemeClr val="dk1"/>
                </a:solidFill>
              </a:rPr>
              <a:t>Coefficient of Variation (CV)</a:t>
            </a:r>
            <a:r>
              <a:rPr lang="en">
                <a:solidFill>
                  <a:schemeClr val="dk1"/>
                </a:solidFill>
              </a:rPr>
              <a:t> to measure sales volatility.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Detects </a:t>
            </a:r>
            <a:r>
              <a:rPr b="1" lang="en">
                <a:solidFill>
                  <a:schemeClr val="dk1"/>
                </a:solidFill>
              </a:rPr>
              <a:t>reversal patterns</a:t>
            </a:r>
            <a:r>
              <a:rPr lang="en">
                <a:solidFill>
                  <a:schemeClr val="dk1"/>
                </a:solidFill>
              </a:rPr>
              <a:t> like peaks or dips (e.g., up-down-up). || ((avg1 &lt; avg2 &amp; avg2 &gt; avg3) | (avg1 &gt; avg2 &amp; avg2 &lt; avg3))</a:t>
            </a:r>
            <a:br>
              <a:rPr lang="en">
                <a:solidFill>
                  <a:schemeClr val="dk1"/>
                </a:solidFill>
              </a:rPr>
            </a:br>
            <a:br>
              <a:rPr lang="en">
                <a:solidFill>
                  <a:schemeClr val="dk1"/>
                </a:solidFill>
              </a:rPr>
            </a:br>
            <a:r>
              <a:rPr lang="en">
                <a:solidFill>
                  <a:schemeClr val="dk1"/>
                </a:solidFill>
              </a:rPr>
              <a:t>(MORE DETAIL: This is part of your </a:t>
            </a:r>
            <a:r>
              <a:rPr b="1" lang="en">
                <a:solidFill>
                  <a:schemeClr val="dk1"/>
                </a:solidFill>
              </a:rPr>
              <a:t>instability detection logic</a:t>
            </a:r>
            <a:r>
              <a:rPr lang="en">
                <a:solidFill>
                  <a:schemeClr val="dk1"/>
                </a:solidFill>
              </a:rPr>
              <a:t>.</a:t>
            </a:r>
            <a:endParaRPr>
              <a:solidFill>
                <a:schemeClr val="dk1"/>
              </a:solidFill>
            </a:endParaRPr>
          </a:p>
          <a:p>
            <a:pPr indent="457200" lvl="0" marL="0" rtl="0" algn="l">
              <a:lnSpc>
                <a:spcPct val="115000"/>
              </a:lnSpc>
              <a:spcBef>
                <a:spcPts val="1200"/>
              </a:spcBef>
              <a:spcAft>
                <a:spcPts val="0"/>
              </a:spcAft>
              <a:buNone/>
            </a:pPr>
            <a:r>
              <a:rPr lang="en">
                <a:solidFill>
                  <a:schemeClr val="dk1"/>
                </a:solidFill>
              </a:rPr>
              <a:t>It checks for </a:t>
            </a:r>
            <a:r>
              <a:rPr b="1" lang="en">
                <a:solidFill>
                  <a:schemeClr val="dk1"/>
                </a:solidFill>
              </a:rPr>
              <a:t>trend reversals</a:t>
            </a:r>
            <a:r>
              <a:rPr lang="en">
                <a:solidFill>
                  <a:schemeClr val="dk1"/>
                </a:solidFill>
              </a:rPr>
              <a:t> — basically looking for a “peak” or “valley” pattern across your 3 periods (p1, p2, p3):</a:t>
            </a:r>
            <a:br>
              <a:rPr lang="en">
                <a:solidFill>
                  <a:schemeClr val="dk1"/>
                </a:solidFill>
              </a:rPr>
            </a:br>
            <a:r>
              <a:rPr lang="en">
                <a:solidFill>
                  <a:schemeClr val="dk1"/>
                </a:solidFill>
              </a:rPr>
              <a:t>avg1 &lt; avg2 &amp; avg2 &gt; avg3 → Sales </a:t>
            </a:r>
            <a:r>
              <a:rPr b="1" lang="en">
                <a:solidFill>
                  <a:schemeClr val="dk1"/>
                </a:solidFill>
              </a:rPr>
              <a:t>peak</a:t>
            </a:r>
            <a:r>
              <a:rPr lang="en">
                <a:solidFill>
                  <a:schemeClr val="dk1"/>
                </a:solidFill>
              </a:rPr>
              <a:t> in the middle (like a spike)</a:t>
            </a:r>
            <a:br>
              <a:rPr lang="en">
                <a:solidFill>
                  <a:schemeClr val="dk1"/>
                </a:solidFill>
              </a:rPr>
            </a:br>
            <a:r>
              <a:rPr lang="en">
                <a:solidFill>
                  <a:schemeClr val="dk1"/>
                </a:solidFill>
              </a:rPr>
              <a:t>avg1 &gt; avg2 &amp; avg2 &lt; avg3 → Sales </a:t>
            </a:r>
            <a:r>
              <a:rPr b="1" lang="en">
                <a:solidFill>
                  <a:schemeClr val="dk1"/>
                </a:solidFill>
              </a:rPr>
              <a:t>dip</a:t>
            </a:r>
            <a:r>
              <a:rPr lang="en">
                <a:solidFill>
                  <a:schemeClr val="dk1"/>
                </a:solidFill>
              </a:rPr>
              <a:t> in the middle (like a slump)</a:t>
            </a:r>
            <a:br>
              <a:rPr lang="en">
                <a:solidFill>
                  <a:schemeClr val="dk1"/>
                </a:solidFill>
              </a:rPr>
            </a:br>
            <a:r>
              <a:rPr lang="en">
                <a:solidFill>
                  <a:schemeClr val="dk1"/>
                </a:solidFill>
              </a:rPr>
              <a:t>(The extra trend check)</a:t>
            </a:r>
            <a:endParaRPr>
              <a:solidFill>
                <a:schemeClr val="dk1"/>
              </a:solidFill>
            </a:endParaRPr>
          </a:p>
          <a:p>
            <a:pPr indent="0" lvl="0" marL="0" rtl="0" algn="l">
              <a:lnSpc>
                <a:spcPct val="115000"/>
              </a:lnSpc>
              <a:spcBef>
                <a:spcPts val="1200"/>
              </a:spcBef>
              <a:spcAft>
                <a:spcPts val="0"/>
              </a:spcAft>
              <a:buNone/>
            </a:pPr>
            <a:r>
              <a:rPr lang="en" sz="1050">
                <a:solidFill>
                  <a:schemeClr val="dk1"/>
                </a:solidFill>
              </a:rPr>
              <a:t>Logical back up ot catch unusual patterns like spikes or drops that trigger the CV; just an idea to add a layer of detection that could possibly work.</a:t>
            </a:r>
            <a:br>
              <a:rPr lang="en">
                <a:solidFill>
                  <a:schemeClr val="dk1"/>
                </a:solidFill>
              </a:rPr>
            </a:b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If instability is detected, it switches to </a:t>
            </a:r>
            <a:r>
              <a:rPr b="1" lang="en">
                <a:solidFill>
                  <a:schemeClr val="dk1"/>
                </a:solidFill>
              </a:rPr>
              <a:t>adaptive period lengths (5-4-3)</a:t>
            </a:r>
            <a:r>
              <a:rPr lang="en">
                <a:solidFill>
                  <a:schemeClr val="dk1"/>
                </a:solidFill>
              </a:rPr>
              <a:t> to give more weight to the most recent sales while still capturing trends.</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Why it matters</a:t>
            </a:r>
            <a:r>
              <a:rPr lang="en">
                <a:solidFill>
                  <a:schemeClr val="dk1"/>
                </a:solidFill>
              </a:rPr>
              <a: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Retail sales are not always stable. This adaptive approach prevents the algorithm from over-relying on older, potentially irrelevant data and gives it a </a:t>
            </a:r>
            <a:r>
              <a:rPr b="1" lang="en">
                <a:solidFill>
                  <a:schemeClr val="dk1"/>
                </a:solidFill>
              </a:rPr>
              <a:t>smarter way to respond to sudden changes</a:t>
            </a:r>
            <a:r>
              <a:rPr lang="en">
                <a:solidFill>
                  <a:schemeClr val="dk1"/>
                </a:solidFill>
              </a:rPr>
              <a:t> (e.g., product going out of season, being promoted, or understocked).</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2. </a:t>
            </a:r>
            <a:endParaRPr b="1" sz="13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Weighted Average for Trend Responsiveness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Original</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Uses a simple average or chooses between avg1 and combined average based on standard deviation.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Improved</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Calculates a </a:t>
            </a:r>
            <a:r>
              <a:rPr b="1" lang="en">
                <a:solidFill>
                  <a:schemeClr val="dk1"/>
                </a:solidFill>
              </a:rPr>
              <a:t>weighted average</a:t>
            </a:r>
            <a:r>
              <a:rPr lang="en">
                <a:solidFill>
                  <a:schemeClr val="dk1"/>
                </a:solidFill>
              </a:rPr>
              <a:t> of period averages:</a:t>
            </a:r>
            <a:br>
              <a:rPr lang="en">
                <a:solidFill>
                  <a:schemeClr val="dk1"/>
                </a:solidFill>
              </a:rPr>
            </a:b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20% weight on the oldest period (p1)</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30% on the middle (p2)</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50% on the most recent (p3)</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Why it matters</a:t>
            </a:r>
            <a:r>
              <a:rPr lang="en">
                <a:solidFill>
                  <a:schemeClr val="dk1"/>
                </a:solidFill>
              </a:rPr>
              <a: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Recent demand is typically more predictive of near-future demand. The </a:t>
            </a:r>
            <a:r>
              <a:rPr b="1" lang="en">
                <a:solidFill>
                  <a:schemeClr val="dk1"/>
                </a:solidFill>
              </a:rPr>
              <a:t>weighted trend line</a:t>
            </a:r>
            <a:r>
              <a:rPr lang="en">
                <a:solidFill>
                  <a:schemeClr val="dk1"/>
                </a:solidFill>
              </a:rPr>
              <a:t> helps anticipate </a:t>
            </a:r>
            <a:r>
              <a:rPr b="1" lang="en">
                <a:solidFill>
                  <a:schemeClr val="dk1"/>
                </a:solidFill>
              </a:rPr>
              <a:t>increasing or decreasing demand</a:t>
            </a:r>
            <a:r>
              <a:rPr lang="en">
                <a:solidFill>
                  <a:schemeClr val="dk1"/>
                </a:solidFill>
              </a:rPr>
              <a:t> more effectively, which is critical for minimizing both stockouts and overstock.</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3. </a:t>
            </a:r>
            <a:endParaRPr b="1" sz="13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Smarter Threshold for Reordering</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Both algorithms</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Avoid reordering if total sales over 15 weeks are less than one case.</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Improved clarity</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updated version applies this threshold </a:t>
            </a:r>
            <a:r>
              <a:rPr b="1" lang="en">
                <a:solidFill>
                  <a:schemeClr val="dk1"/>
                </a:solidFill>
              </a:rPr>
              <a:t>after evaluating the adaptive sales window</a:t>
            </a:r>
            <a:r>
              <a:rPr lang="en">
                <a:solidFill>
                  <a:schemeClr val="dk1"/>
                </a:solidFill>
              </a:rPr>
              <a:t>, ensuring it’s only skipped if </a:t>
            </a:r>
            <a:r>
              <a:rPr b="1" lang="en">
                <a:solidFill>
                  <a:schemeClr val="dk1"/>
                </a:solidFill>
              </a:rPr>
              <a:t>recent demand has truly dropped</a:t>
            </a:r>
            <a:r>
              <a:rPr lang="en">
                <a:solidFill>
                  <a:schemeClr val="dk1"/>
                </a:solidFill>
              </a:rPr>
              <a:t>.</a:t>
            </a:r>
            <a:br>
              <a:rPr lang="en">
                <a:solidFill>
                  <a:schemeClr val="dk1"/>
                </a:solidFill>
              </a:rPr>
            </a:b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4. </a:t>
            </a:r>
            <a:endParaRPr b="1" sz="13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Refined Reorder Quantity &amp; MSS Calculation</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Original</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Uses daily average based on a possibly outdated average (e.g., avg1).</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Reorder quantity = (daily avg × lead time) + MSS, where MSS = daily avg × days of buffer stock.</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Improved</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Daily average is calculated from a </a:t>
            </a:r>
            <a:r>
              <a:rPr b="1" lang="en">
                <a:solidFill>
                  <a:schemeClr val="dk1"/>
                </a:solidFill>
              </a:rPr>
              <a:t>weighted or adaptive average</a:t>
            </a:r>
            <a:r>
              <a:rPr lang="en">
                <a:solidFill>
                  <a:schemeClr val="dk1"/>
                </a:solidFill>
              </a:rPr>
              <a:t>, improving responsiveness to real-time shifts.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Maintains the same logic for MSS and reorder quantity but ensures the </a:t>
            </a:r>
            <a:r>
              <a:rPr b="1" lang="en">
                <a:solidFill>
                  <a:schemeClr val="dk1"/>
                </a:solidFill>
              </a:rPr>
              <a:t>input values are more accurate</a:t>
            </a:r>
            <a:r>
              <a:rPr lang="en">
                <a:solidFill>
                  <a:schemeClr val="dk1"/>
                </a:solidFill>
              </a:rPr>
              <a:t> and reflective of recent trends.</a:t>
            </a:r>
            <a:br>
              <a:rPr lang="en">
                <a:solidFill>
                  <a:schemeClr val="dk1"/>
                </a:solidFill>
              </a:rPr>
            </a:b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 Summary of Benefits</a:t>
            </a:r>
            <a:endParaRPr b="1" sz="1300">
              <a:solidFill>
                <a:schemeClr val="dk1"/>
              </a:solidFill>
            </a:endParaRPr>
          </a:p>
          <a:p>
            <a:pPr indent="0" lvl="0" marL="0" rtl="0" algn="l">
              <a:lnSpc>
                <a:spcPct val="115000"/>
              </a:lnSpc>
              <a:spcBef>
                <a:spcPts val="1400"/>
              </a:spcBef>
              <a:spcAft>
                <a:spcPts val="0"/>
              </a:spcAft>
              <a:buNone/>
            </a:pPr>
            <a:r>
              <a:t/>
            </a:r>
            <a:endParaRPr b="1">
              <a:solidFill>
                <a:schemeClr val="dk1"/>
              </a:solidFill>
            </a:endParaRPr>
          </a:p>
          <a:p>
            <a:pPr indent="0" lvl="0" marL="0" rtl="0" algn="l">
              <a:lnSpc>
                <a:spcPct val="115000"/>
              </a:lnSpc>
              <a:spcBef>
                <a:spcPts val="1200"/>
              </a:spcBef>
              <a:spcAft>
                <a:spcPts val="0"/>
              </a:spcAft>
              <a:buNone/>
            </a:pPr>
            <a:r>
              <a:rPr lang="en">
                <a:solidFill>
                  <a:schemeClr val="dk1"/>
                </a:solidFill>
              </a:rPr>
              <a:t>These changes make the algorithm </a:t>
            </a:r>
            <a:r>
              <a:rPr b="1" lang="en">
                <a:solidFill>
                  <a:schemeClr val="dk1"/>
                </a:solidFill>
              </a:rPr>
              <a:t>more resilient to volatility</a:t>
            </a:r>
            <a:r>
              <a:rPr lang="en">
                <a:solidFill>
                  <a:schemeClr val="dk1"/>
                </a:solidFill>
              </a:rPr>
              <a:t>, </a:t>
            </a:r>
            <a:r>
              <a:rPr b="1" lang="en">
                <a:solidFill>
                  <a:schemeClr val="dk1"/>
                </a:solidFill>
              </a:rPr>
              <a:t>better aligned with operational realities</a:t>
            </a:r>
            <a:r>
              <a:rPr lang="en">
                <a:solidFill>
                  <a:schemeClr val="dk1"/>
                </a:solidFill>
              </a:rPr>
              <a:t>, and </a:t>
            </a:r>
            <a:r>
              <a:rPr b="1" lang="en">
                <a:solidFill>
                  <a:schemeClr val="dk1"/>
                </a:solidFill>
              </a:rPr>
              <a:t>more accurate in predicting actual demand</a:t>
            </a:r>
            <a:r>
              <a:rPr lang="en">
                <a:solidFill>
                  <a:schemeClr val="dk1"/>
                </a:solidFill>
              </a:rPr>
              <a:t>, especially for products with inconsistent or seasonal sales. The goal is to ensure </a:t>
            </a:r>
            <a:r>
              <a:rPr b="1" lang="en">
                <a:solidFill>
                  <a:schemeClr val="dk1"/>
                </a:solidFill>
              </a:rPr>
              <a:t>stores don’t overstock slow movers or run out of fast movers</a:t>
            </a:r>
            <a:r>
              <a:rPr lang="en">
                <a:solidFill>
                  <a:schemeClr val="dk1"/>
                </a:solidFill>
              </a:rPr>
              <a:t>, especially in high-demand categories like Beer and Spirits.</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t/>
            </a:r>
            <a:endParaRPr b="1" sz="1300">
              <a:solidFill>
                <a:schemeClr val="dk1"/>
              </a:solidFill>
            </a:endParaRPr>
          </a:p>
          <a:p>
            <a:pPr indent="0" lvl="0" marL="0" rtl="0" algn="l">
              <a:lnSpc>
                <a:spcPct val="115000"/>
              </a:lnSpc>
              <a:spcBef>
                <a:spcPts val="1200"/>
              </a:spcBef>
              <a:spcAft>
                <a:spcPts val="1200"/>
              </a:spcAft>
              <a:buNone/>
            </a:pPr>
            <a:r>
              <a:t/>
            </a:r>
            <a:endParaRPr b="1">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3050e8c7afa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3050e8c7afa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Stockout Risk</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What it means:</a:t>
            </a:r>
            <a:r>
              <a:rPr lang="en">
                <a:solidFill>
                  <a:schemeClr val="dk1"/>
                </a:solidFill>
              </a:rPr>
              <a:t> The percentage of weeks where sales exceeded the Minimum Shelf Stock (MSS), indicating a risk of running out of stock.</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What to say:</a:t>
            </a:r>
            <a:br>
              <a:rPr b="1" lang="en">
                <a:solidFill>
                  <a:schemeClr val="dk1"/>
                </a:solidFill>
              </a:rPr>
            </a:br>
            <a:r>
              <a:rPr lang="en">
                <a:solidFill>
                  <a:schemeClr val="dk1"/>
                </a:solidFill>
              </a:rPr>
              <a:t> </a:t>
            </a:r>
            <a:r>
              <a:rPr lang="en" sz="1050">
                <a:solidFill>
                  <a:srgbClr val="0E0E0E"/>
                </a:solidFill>
              </a:rPr>
              <a:t>“Stockout Risk tells us how often we might not have enough product on the shelf to meet demand. A higher number here means more chances of losing sales — so keeping this low is crucial, especially for high-demand items.”</a:t>
            </a:r>
            <a:endParaRPr sz="1050">
              <a:solidFill>
                <a:srgbClr val="0E0E0E"/>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Average Excess Stock</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What it means:</a:t>
            </a:r>
            <a:r>
              <a:rPr lang="en">
                <a:solidFill>
                  <a:schemeClr val="dk1"/>
                </a:solidFill>
              </a:rPr>
              <a:t> The average amount of product sitting on shelves </a:t>
            </a:r>
            <a:r>
              <a:rPr b="1" lang="en">
                <a:solidFill>
                  <a:schemeClr val="dk1"/>
                </a:solidFill>
              </a:rPr>
              <a:t>beyond</a:t>
            </a:r>
            <a:r>
              <a:rPr lang="en">
                <a:solidFill>
                  <a:schemeClr val="dk1"/>
                </a:solidFill>
              </a:rPr>
              <a:t> what was needed — a sign of overstocking.</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What to say:</a:t>
            </a:r>
            <a:br>
              <a:rPr b="1" lang="en">
                <a:solidFill>
                  <a:schemeClr val="dk1"/>
                </a:solidFill>
              </a:rPr>
            </a:br>
            <a:r>
              <a:rPr lang="en">
                <a:solidFill>
                  <a:schemeClr val="dk1"/>
                </a:solidFill>
              </a:rPr>
              <a:t> </a:t>
            </a:r>
            <a:r>
              <a:rPr lang="en" sz="1050">
                <a:solidFill>
                  <a:srgbClr val="0E0E0E"/>
                </a:solidFill>
              </a:rPr>
              <a:t>“This metric shows how much extra inventory we’re holding each week. Lower values mean we’re using shelf space more efficiently and reducing costs from holding unsold product.”</a:t>
            </a:r>
            <a:endParaRPr sz="1050">
              <a:solidFill>
                <a:srgbClr val="0E0E0E"/>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Reorder Volatility</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What it means:</a:t>
            </a:r>
            <a:r>
              <a:rPr lang="en">
                <a:solidFill>
                  <a:schemeClr val="dk1"/>
                </a:solidFill>
              </a:rPr>
              <a:t> Measures how much reorder quantities fluctuate from week to week. High volatility = inconsistent ordering.</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What to say:</a:t>
            </a:r>
            <a:br>
              <a:rPr b="1" lang="en">
                <a:solidFill>
                  <a:schemeClr val="dk1"/>
                </a:solidFill>
              </a:rPr>
            </a:br>
            <a:r>
              <a:rPr lang="en">
                <a:solidFill>
                  <a:schemeClr val="dk1"/>
                </a:solidFill>
              </a:rPr>
              <a:t> </a:t>
            </a:r>
            <a:r>
              <a:rPr lang="en" sz="1050">
                <a:solidFill>
                  <a:srgbClr val="0E0E0E"/>
                </a:solidFill>
              </a:rPr>
              <a:t>“Reorder Volatility tells us how stable our ordering pattern is. Less fluctuation is better — it makes inventory planning easier and reduces stress on store operations.”</a:t>
            </a:r>
            <a:endParaRPr sz="1050">
              <a:solidFill>
                <a:srgbClr val="0E0E0E"/>
              </a:solidFill>
            </a:endParaRPr>
          </a:p>
          <a:p>
            <a:pPr indent="0" lvl="0" marL="0" rtl="0" algn="l">
              <a:lnSpc>
                <a:spcPct val="115000"/>
              </a:lnSpc>
              <a:spcBef>
                <a:spcPts val="1200"/>
              </a:spcBef>
              <a:spcAft>
                <a:spcPts val="0"/>
              </a:spcAft>
              <a:buNone/>
            </a:pPr>
            <a:r>
              <a:rPr b="1" lang="en">
                <a:solidFill>
                  <a:schemeClr val="dk1"/>
                </a:solidFill>
              </a:rPr>
              <a:t>⚖️ MSS Fit Categories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What it means:</a:t>
            </a:r>
            <a:r>
              <a:rPr lang="en">
                <a:solidFill>
                  <a:schemeClr val="dk1"/>
                </a:solidFill>
              </a:rPr>
              <a:t> A breakdown of how well MSS aligns with actual sales each week.</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Good Fit</a:t>
            </a:r>
            <a:r>
              <a:rPr lang="en">
                <a:solidFill>
                  <a:schemeClr val="dk1"/>
                </a:solidFill>
              </a:rPr>
              <a:t> = MSS is close to actual sales (within ±15%)</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Too Low</a:t>
            </a:r>
            <a:r>
              <a:rPr lang="en">
                <a:solidFill>
                  <a:schemeClr val="dk1"/>
                </a:solidFill>
              </a:rPr>
              <a:t> = MSS is too low (risking stockouts)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Too High</a:t>
            </a:r>
            <a:r>
              <a:rPr lang="en">
                <a:solidFill>
                  <a:schemeClr val="dk1"/>
                </a:solidFill>
              </a:rPr>
              <a:t> = MSS is too high (wasting shelf space)</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What to say:</a:t>
            </a:r>
            <a:br>
              <a:rPr b="1" lang="en">
                <a:solidFill>
                  <a:schemeClr val="dk1"/>
                </a:solidFill>
              </a:rPr>
            </a:br>
            <a:r>
              <a:rPr lang="en">
                <a:solidFill>
                  <a:schemeClr val="dk1"/>
                </a:solidFill>
              </a:rPr>
              <a:t> </a:t>
            </a:r>
            <a:r>
              <a:rPr lang="en" sz="1050">
                <a:solidFill>
                  <a:srgbClr val="0E0E0E"/>
                </a:solidFill>
              </a:rPr>
              <a:t>“This is about balance. We want MSS to match real sales as closely as possible. A ‘Good Fit’ means we hit that sweet spot — enough inventory to meet demand, but not too much. Too High means we’re overstocking; Too Low means we risk selling out.”</a:t>
            </a:r>
            <a:endParaRPr sz="1050">
              <a:solidFill>
                <a:srgbClr val="0E0E0E"/>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McNemar’s Test</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What it means:</a:t>
            </a:r>
            <a:r>
              <a:rPr lang="en">
                <a:solidFill>
                  <a:schemeClr val="dk1"/>
                </a:solidFill>
              </a:rPr>
              <a:t> A statistical test used to compare the </a:t>
            </a:r>
            <a:r>
              <a:rPr b="1" lang="en">
                <a:solidFill>
                  <a:schemeClr val="dk1"/>
                </a:solidFill>
              </a:rPr>
              <a:t>significance of the difference</a:t>
            </a:r>
            <a:r>
              <a:rPr lang="en">
                <a:solidFill>
                  <a:schemeClr val="dk1"/>
                </a:solidFill>
              </a:rPr>
              <a:t> between two algorithms on stockout flags (paired data).</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What to say:</a:t>
            </a:r>
            <a:br>
              <a:rPr b="1" lang="en">
                <a:solidFill>
                  <a:schemeClr val="dk1"/>
                </a:solidFill>
              </a:rPr>
            </a:br>
            <a:r>
              <a:rPr lang="en">
                <a:solidFill>
                  <a:schemeClr val="dk1"/>
                </a:solidFill>
              </a:rPr>
              <a:t> </a:t>
            </a:r>
            <a:r>
              <a:rPr lang="en" sz="1050">
                <a:solidFill>
                  <a:srgbClr val="0E0E0E"/>
                </a:solidFill>
              </a:rPr>
              <a:t>“This test checks if the difference in stockout results between the two algorithms is statistically meaningful. In this case, the p-value was high, so we can’t say with confidence that one is significantly better — though there are still practical differences worth considering.”</a:t>
            </a:r>
            <a:br>
              <a:rPr lang="en" sz="1050">
                <a:solidFill>
                  <a:srgbClr val="0E0E0E"/>
                </a:solidFill>
              </a:rPr>
            </a:br>
            <a:endParaRPr sz="1050">
              <a:solidFill>
                <a:srgbClr val="0E0E0E"/>
              </a:solidFill>
            </a:endParaRPr>
          </a:p>
          <a:p>
            <a:pPr indent="0" lvl="0" marL="0" rtl="0" algn="l">
              <a:lnSpc>
                <a:spcPct val="115000"/>
              </a:lnSpc>
              <a:spcBef>
                <a:spcPts val="1200"/>
              </a:spcBef>
              <a:spcAft>
                <a:spcPts val="0"/>
              </a:spcAft>
              <a:buClr>
                <a:schemeClr val="dk1"/>
              </a:buClr>
              <a:buSzPts val="1100"/>
              <a:buFont typeface="Arial"/>
              <a:buNone/>
            </a:pPr>
            <a:r>
              <a:t/>
            </a:r>
            <a:endParaRPr sz="1050">
              <a:solidFill>
                <a:srgbClr val="0E0E0E"/>
              </a:solidFill>
            </a:endParaRPr>
          </a:p>
          <a:p>
            <a:pPr indent="0" lvl="0" marL="0" rtl="0" algn="l">
              <a:lnSpc>
                <a:spcPct val="115000"/>
              </a:lnSpc>
              <a:spcBef>
                <a:spcPts val="1200"/>
              </a:spcBef>
              <a:spcAft>
                <a:spcPts val="1200"/>
              </a:spcAft>
              <a:buNone/>
            </a:pPr>
            <a:r>
              <a:t/>
            </a:r>
            <a:endParaRPr b="1">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354a4bd0f5c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354a4bd0f5c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My Strengths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 Less excess inventory → </a:t>
            </a:r>
            <a:r>
              <a:rPr b="1" lang="en">
                <a:solidFill>
                  <a:schemeClr val="dk1"/>
                </a:solidFill>
              </a:rPr>
              <a:t>saves space and money</a:t>
            </a: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Slightly lower overstocking rates than ABS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Tied in achieving “Good Fit” weeks</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My Weaknesses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t>
            </a:r>
            <a:r>
              <a:rPr lang="en">
                <a:solidFill>
                  <a:schemeClr val="dk1"/>
                </a:solidFill>
              </a:rPr>
              <a:t> Higher stockout risk (21% vs. 13%) is a concern — especially for popular items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More variation in weekly reorder quantity → might frustrate staff/logistics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More “Too Low” weeks = higher chance of </a:t>
            </a:r>
            <a:r>
              <a:rPr b="1" lang="en">
                <a:solidFill>
                  <a:schemeClr val="dk1"/>
                </a:solidFill>
              </a:rPr>
              <a:t>not meeting sudden demand</a:t>
            </a:r>
            <a:br>
              <a:rPr b="1" lang="en">
                <a:solidFill>
                  <a:schemeClr val="dk1"/>
                </a:solidFill>
              </a:rPr>
            </a:br>
            <a:endParaRPr b="1">
              <a:solidFill>
                <a:schemeClr val="dk1"/>
              </a:solidFill>
            </a:endParaRPr>
          </a:p>
          <a:p>
            <a:pPr indent="0" lvl="0" marL="0" rtl="0" algn="l">
              <a:lnSpc>
                <a:spcPct val="115000"/>
              </a:lnSpc>
              <a:spcBef>
                <a:spcPts val="1200"/>
              </a:spcBef>
              <a:spcAft>
                <a:spcPts val="0"/>
              </a:spcAft>
              <a:buNone/>
            </a:pPr>
            <a:r>
              <a:rPr b="1" lang="en">
                <a:solidFill>
                  <a:schemeClr val="dk1"/>
                </a:solidFill>
              </a:rPr>
              <a:t>METRICES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Scottys Vodka:</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**Metric** | **My Algorithm** | **ABS Algorithm** | **Interpretation**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**Stockout Risk** | 21.05% | **13.16%** | My algorithm is **more prone to u n derstocking**, which can lead to stockouts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**Avg Excess Stock** | **55.62** | 60.45 | I am slightly **more efficient**, with less excess inventory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**Reorder Volatility** | 120.94 | **111.13** | My reorder amounts are a bit **more erratic** than ABS’s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**Balance Score** | 18.4% Good Fit | 18.4% Good Fit | Tie — both hit the same % of weeks where MSS matched demand well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 18.4% Too Low | **10.5% Too Low** | ABS is **less likely** to understock (better safety margin)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 **63.2% Too High** | 71.1% Too High | My model **overstocks slightly less** than ABS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What This Suggests: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Strengths (My algorithm) • hold less excess inventory, which is good for</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saving space and money. • slightly reduce overstocking compared to ABS.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achieve the same % of Good Fits as ABS.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Weaknesses of my Algorithm • Higher stockout risk (21% vs. 13%) is a</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major concern — especially for high-demand items. • More week-to-week</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variability in reorder quantity might frustrate managers or disrupt</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logistics. • More “Too Low” weeks than ABS — meaning you’re sometimes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not covering demand spikes.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What McNemar’s Test Tells Us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The McNemar test (p = 0.37) shows that the difference in stockout risks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between the algorithms isn’t statistically significant — at least not</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with my my data sample. But the practical impact of stockouts might</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still be important, depending on the product type.</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1200"/>
              </a:spcAft>
              <a:buNone/>
            </a:pPr>
            <a:r>
              <a:t/>
            </a:r>
            <a:endParaRPr b="1">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354a4bd0f5c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354a4bd0f5c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50">
                <a:solidFill>
                  <a:schemeClr val="dk1"/>
                </a:solidFill>
              </a:rPr>
              <a:t>🧠 Interpretation &amp; Takeaways</a:t>
            </a:r>
            <a:endParaRPr sz="10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050">
                <a:solidFill>
                  <a:schemeClr val="dk1"/>
                </a:solidFill>
              </a:rPr>
              <a:t>	•	✅ I reduce overstocking better — less shelf waste, more lean.</a:t>
            </a:r>
            <a:endParaRPr sz="10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050">
                <a:solidFill>
                  <a:schemeClr val="dk1"/>
                </a:solidFill>
              </a:rPr>
              <a:t>	•	⚠️ But I pay the price in higher stockout risk — 36.8% is high and risky.</a:t>
            </a:r>
            <a:endParaRPr sz="10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050">
                <a:solidFill>
                  <a:schemeClr val="dk1"/>
                </a:solidFill>
              </a:rPr>
              <a:t>	•	🔄 Stability win — reorder amounts are smoother and more predictable.</a:t>
            </a:r>
            <a:endParaRPr sz="10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050">
                <a:solidFill>
                  <a:schemeClr val="dk1"/>
                </a:solidFill>
              </a:rPr>
              <a:t>	•	⚖️ Both algorithms still need improvement — mine shows promise but may need more conservative tuning for safety stock.</a:t>
            </a:r>
            <a:endParaRPr sz="1050">
              <a:solidFill>
                <a:schemeClr val="dk1"/>
              </a:solidFill>
            </a:endParaRPr>
          </a:p>
          <a:p>
            <a:pPr indent="0" lvl="0" marL="0" rtl="0" algn="l">
              <a:lnSpc>
                <a:spcPct val="115000"/>
              </a:lnSpc>
              <a:spcBef>
                <a:spcPts val="1200"/>
              </a:spcBef>
              <a:spcAft>
                <a:spcPts val="0"/>
              </a:spcAft>
              <a:buNone/>
            </a:pPr>
            <a:r>
              <a:rPr b="1" lang="en">
                <a:solidFill>
                  <a:schemeClr val="dk1"/>
                </a:solidFill>
              </a:rPr>
              <a:t>Metrics: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Disaronno Amaretto:</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**Metric** | **My Algorithm** | **ABS Algorithm** | **Interpretation**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**Stockout Risk** | 36.84% | 28.95% | My algorithm is more aggressive, leading to higher risk of stockouts.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**Avg Excess Stock** | 2.77 | 3.68 | I am holding less unnecessary inventory — more efficient shelf usage.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**Reorder Volatility** | 3.65 | 5.62 | My orders are **more stable**, easier for store staff to manage.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**MSS Fit – Good Fit %** | 10.5% | 5.3% | I have a **slightly better balance**, but both struggle to match MSS to sales closely.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**MSS Too High %** | 60.5% | 65.8% | I am overstocking **slightly less** than ABS.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**MSS Too Low %** | 28.9% | 28.9% | Equal understock risk — which aligns with the identical “Too Low” fit breakdown.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Interpretation &amp; Takeaways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1\. My algorithm reduces overstocking more effectively, as seen in both</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lower Excess Stock and fewer Too High MSS weeks.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2\. However, the cost of that efficiency is higher stock out risk — my</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algorithm crosses the 35% mark, which is pretty high. It might be too</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aggressive in cutting safety stock for this product.</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3\. Stability is a win — My Reorder Volatility is much lower, which</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helps operational consistency.</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4\. Neither algorithm fits perfectly, but Mys edges out in the “Good</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Fit” category. That said, both still leave room for improvement in MSS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tuning for this product.</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1200"/>
              </a:spcBef>
              <a:spcAft>
                <a:spcPts val="1200"/>
              </a:spcAft>
              <a:buNone/>
            </a:pPr>
            <a:r>
              <a:t/>
            </a:r>
            <a:endParaRPr b="1">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34b92d20e3d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34b92d20e3d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Final Thoughts &amp; Key Takeaways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 What I Set Out to Do</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 started with a simple but important question: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Can we build a smarter inventory algorithm to help ABS stores avoid overstock and stockouts?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With 2024 weekly sales data, I explored trends, tested logic, and customized an adaptive solution across stores with different sales volumes and delivery constraints.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What I Built</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Implemented ABS’s current planning process (MSS + Reorder Quantity)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Created an enhanced algorithm with </a:t>
            </a:r>
            <a:r>
              <a:rPr b="1" lang="en">
                <a:solidFill>
                  <a:schemeClr val="dk1"/>
                </a:solidFill>
              </a:rPr>
              <a:t>weighted averages</a:t>
            </a:r>
            <a:r>
              <a:rPr lang="en">
                <a:solidFill>
                  <a:schemeClr val="dk1"/>
                </a:solidFill>
              </a:rPr>
              <a:t> and </a:t>
            </a:r>
            <a:r>
              <a:rPr b="1" lang="en">
                <a:solidFill>
                  <a:schemeClr val="dk1"/>
                </a:solidFill>
              </a:rPr>
              <a:t>volatility detection</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Added </a:t>
            </a:r>
            <a:r>
              <a:rPr b="1" lang="en">
                <a:solidFill>
                  <a:schemeClr val="dk1"/>
                </a:solidFill>
              </a:rPr>
              <a:t>adaptive logic</a:t>
            </a:r>
            <a:r>
              <a:rPr lang="en">
                <a:solidFill>
                  <a:schemeClr val="dk1"/>
                </a:solidFill>
              </a:rPr>
              <a:t> to respond faster to demand shifts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Built visual tools to </a:t>
            </a:r>
            <a:r>
              <a:rPr b="1" lang="en">
                <a:solidFill>
                  <a:schemeClr val="dk1"/>
                </a:solidFill>
              </a:rPr>
              <a:t>compare performance</a:t>
            </a:r>
            <a:r>
              <a:rPr lang="en">
                <a:solidFill>
                  <a:schemeClr val="dk1"/>
                </a:solidFill>
              </a:rPr>
              <a:t> over 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Tested using real metrics: stockout risk, excess stock, reorder volatility, and MSS fit</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Key Insights</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 </a:t>
            </a:r>
            <a:r>
              <a:rPr b="1" lang="en">
                <a:solidFill>
                  <a:schemeClr val="dk1"/>
                </a:solidFill>
              </a:rPr>
              <a:t>Stockout Risk</a:t>
            </a:r>
            <a:r>
              <a:rPr lang="en">
                <a:solidFill>
                  <a:schemeClr val="dk1"/>
                </a:solidFill>
              </a:rPr>
              <a:t>: Both algorithms agreed most of the time, but mine reacted better to sales spikes and slowdowns in certain products.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a:t>
            </a:r>
            <a:r>
              <a:rPr b="1" lang="en">
                <a:solidFill>
                  <a:schemeClr val="dk1"/>
                </a:solidFill>
              </a:rPr>
              <a:t>Excess Inventory</a:t>
            </a:r>
            <a:r>
              <a:rPr lang="en">
                <a:solidFill>
                  <a:schemeClr val="dk1"/>
                </a:solidFill>
              </a:rPr>
              <a:t>: My version reduced unnecessary stock by tightening over-predictions after demand dropped.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a:t>
            </a:r>
            <a:r>
              <a:rPr b="1" lang="en">
                <a:solidFill>
                  <a:schemeClr val="dk1"/>
                </a:solidFill>
              </a:rPr>
              <a:t>MSS Fit</a:t>
            </a:r>
            <a:r>
              <a:rPr lang="en">
                <a:solidFill>
                  <a:schemeClr val="dk1"/>
                </a:solidFill>
              </a:rPr>
              <a:t>: A better balance — keeping inventory close to sales without too much waste.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a:t>
            </a:r>
            <a:r>
              <a:rPr b="1" lang="en">
                <a:solidFill>
                  <a:schemeClr val="dk1"/>
                </a:solidFill>
              </a:rPr>
              <a:t>Reorder Stability</a:t>
            </a:r>
            <a:r>
              <a:rPr lang="en">
                <a:solidFill>
                  <a:schemeClr val="dk1"/>
                </a:solidFill>
              </a:rPr>
              <a:t>: Weighted averages helped smooth out overreactions and cut down on inconsistent ordering.</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What I Learned</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 “one-size-fits-all” inventory approach doesn’t work — </a:t>
            </a:r>
            <a:r>
              <a:rPr b="1" lang="en">
                <a:solidFill>
                  <a:schemeClr val="dk1"/>
                </a:solidFill>
              </a:rPr>
              <a:t>context matters</a:t>
            </a:r>
            <a:r>
              <a:rPr lang="en">
                <a:solidFill>
                  <a:schemeClr val="dk1"/>
                </a:solidFill>
              </a:rPr>
              <a:t> (store volume, space, delivery).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Data alone isn’t enough — it’s about the </a:t>
            </a:r>
            <a:r>
              <a:rPr i="1" lang="en">
                <a:solidFill>
                  <a:schemeClr val="dk1"/>
                </a:solidFill>
              </a:rPr>
              <a:t>logic</a:t>
            </a:r>
            <a:r>
              <a:rPr lang="en">
                <a:solidFill>
                  <a:schemeClr val="dk1"/>
                </a:solidFill>
              </a:rPr>
              <a:t> you apply to it.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Simple changes (like weighting or CV) can make a big difference in responsiveness.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Statistical tests (like McNemar’s) help validate changes — even when improvement isn’t </a:t>
            </a:r>
            <a:r>
              <a:rPr i="1" lang="en">
                <a:solidFill>
                  <a:schemeClr val="dk1"/>
                </a:solidFill>
              </a:rPr>
              <a:t>statistically</a:t>
            </a:r>
            <a:r>
              <a:rPr lang="en">
                <a:solidFill>
                  <a:schemeClr val="dk1"/>
                </a:solidFill>
              </a:rPr>
              <a:t> significant, it can still be </a:t>
            </a:r>
            <a:r>
              <a:rPr i="1" lang="en">
                <a:solidFill>
                  <a:schemeClr val="dk1"/>
                </a:solidFill>
              </a:rPr>
              <a:t>operationally</a:t>
            </a:r>
            <a:r>
              <a:rPr lang="en">
                <a:solidFill>
                  <a:schemeClr val="dk1"/>
                </a:solidFill>
              </a:rPr>
              <a:t> valuable.</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Overall Experience</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Working on this project helped me: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Sharpen my skills in </a:t>
            </a:r>
            <a:r>
              <a:rPr b="1" lang="en">
                <a:solidFill>
                  <a:schemeClr val="dk1"/>
                </a:solidFill>
              </a:rPr>
              <a:t>data analysis, algorithm design, and statistical testing</a:t>
            </a: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Think critically about </a:t>
            </a:r>
            <a:r>
              <a:rPr b="1" lang="en">
                <a:solidFill>
                  <a:schemeClr val="dk1"/>
                </a:solidFill>
              </a:rPr>
              <a:t>real-world systems</a:t>
            </a:r>
            <a:r>
              <a:rPr lang="en">
                <a:solidFill>
                  <a:schemeClr val="dk1"/>
                </a:solidFill>
              </a:rPr>
              <a:t> (not just code, but how stores operate!)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Understand that </a:t>
            </a:r>
            <a:r>
              <a:rPr b="1" lang="en">
                <a:solidFill>
                  <a:schemeClr val="dk1"/>
                </a:solidFill>
              </a:rPr>
              <a:t>optimization is about trade-offs</a:t>
            </a:r>
            <a:r>
              <a:rPr lang="en">
                <a:solidFill>
                  <a:schemeClr val="dk1"/>
                </a:solidFill>
              </a:rPr>
              <a:t> — balancing supply, space, and demand</a:t>
            </a:r>
            <a:br>
              <a:rPr lang="en">
                <a:solidFill>
                  <a:schemeClr val="dk1"/>
                </a:solidFill>
              </a:rPr>
            </a:b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What’s Next?</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Add </a:t>
            </a:r>
            <a:r>
              <a:rPr b="1" lang="en">
                <a:solidFill>
                  <a:schemeClr val="dk1"/>
                </a:solidFill>
              </a:rPr>
              <a:t>daily-level data</a:t>
            </a:r>
            <a:r>
              <a:rPr lang="en">
                <a:solidFill>
                  <a:schemeClr val="dk1"/>
                </a:solidFill>
              </a:rPr>
              <a:t> for more precision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Incorporate </a:t>
            </a:r>
            <a:r>
              <a:rPr b="1" lang="en">
                <a:solidFill>
                  <a:schemeClr val="dk1"/>
                </a:solidFill>
              </a:rPr>
              <a:t>seasonal trends or holiday effects</a:t>
            </a: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Explore </a:t>
            </a:r>
            <a:r>
              <a:rPr b="1" lang="en">
                <a:solidFill>
                  <a:schemeClr val="dk1"/>
                </a:solidFill>
              </a:rPr>
              <a:t>machine learning models</a:t>
            </a:r>
            <a:r>
              <a:rPr lang="en">
                <a:solidFill>
                  <a:schemeClr val="dk1"/>
                </a:solidFill>
              </a:rPr>
              <a:t> to predict spikes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Package the algorithm into a tool ABS staff could use directly!</a:t>
            </a:r>
            <a:br>
              <a:rPr lang="en">
                <a:solidFill>
                  <a:schemeClr val="dk1"/>
                </a:solidFill>
              </a:rPr>
            </a:br>
            <a:endParaRPr>
              <a:solidFill>
                <a:schemeClr val="dk1"/>
              </a:solidFill>
            </a:endParaRPr>
          </a:p>
          <a:p>
            <a:pPr indent="0" lvl="0" marL="0" rtl="0" algn="l">
              <a:lnSpc>
                <a:spcPct val="115000"/>
              </a:lnSpc>
              <a:spcBef>
                <a:spcPts val="1200"/>
              </a:spcBef>
              <a:spcAft>
                <a:spcPts val="0"/>
              </a:spcAft>
              <a:buNone/>
            </a:pPr>
            <a:r>
              <a:rPr lang="en">
                <a:solidFill>
                  <a:schemeClr val="dk1"/>
                </a:solidFill>
              </a:rPr>
              <a:t>Project Conclusion</a:t>
            </a:r>
            <a:endParaRPr>
              <a:solidFill>
                <a:schemeClr val="dk1"/>
              </a:solidFill>
            </a:endParaRPr>
          </a:p>
          <a:p>
            <a:pPr indent="-298450" lvl="0" marL="457200" rtl="0" algn="l">
              <a:lnSpc>
                <a:spcPct val="100000"/>
              </a:lnSpc>
              <a:spcBef>
                <a:spcPts val="1200"/>
              </a:spcBef>
              <a:spcAft>
                <a:spcPts val="0"/>
              </a:spcAft>
              <a:buClr>
                <a:schemeClr val="dk1"/>
              </a:buClr>
              <a:buSzPts val="1100"/>
              <a:buChar char="●"/>
            </a:pPr>
            <a:r>
              <a:rPr lang="en">
                <a:solidFill>
                  <a:schemeClr val="dk1"/>
                </a:solidFill>
              </a:rPr>
              <a:t>This project explored two algorithms — the ABS baseline and my customized model — to optimize Minimum Shelf Stock (MSS) and Reorder Quantities for alcohol inventory across different store types.</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I focused on balancing stock availability vs. inventory efficiency, using real 2024 sales data and evaluating weekly performance.</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 My algorithm aimed to reduce overstocking and excess inventory, and it succeeded in doing so across products like Scotty’s Vodka and Disaronno Amaretto. But it did at times have it's points of over stocking, when we reach certain weeks as we discussed above.</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 However, this came at the cost of higher stockout risk, especially for fast-moving products — highlighting the tradeoff between aggressiveness and safety stock.</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 Key metrics like Excess Stock, Reorder Volatility, Fit Quality, and McNemar’s Test were used to compare both models fairly.</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 While neither algorithm is perfect, my version offers an efficient, customizable alternative that can be fine-tuned by product type or store profile, because it can definitely be considered when looking at over sold products as we seen with Disaronno Amaretto.</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Next Steps could include testing hybrid thresholds, adding external factors like promotions, and automating MSS updates for real-time responsiveness.</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357b58023b2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357b58023b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solidFill>
                  <a:schemeClr val="dk1"/>
                </a:solidFill>
              </a:rPr>
              <a:t>🎯 Final Thoughts &amp; Key Takeaways</a:t>
            </a:r>
            <a:endParaRPr b="1" sz="1300">
              <a:solidFill>
                <a:schemeClr val="dk1"/>
              </a:solidFill>
            </a:endParaRPr>
          </a:p>
          <a:p>
            <a:pPr indent="0" lvl="0" marL="0" rtl="0" algn="l">
              <a:lnSpc>
                <a:spcPct val="115000"/>
              </a:lnSpc>
              <a:spcBef>
                <a:spcPts val="1200"/>
              </a:spcBef>
              <a:spcAft>
                <a:spcPts val="0"/>
              </a:spcAft>
              <a:buNone/>
            </a:pPr>
            <a:r>
              <a:rPr b="1" lang="en">
                <a:solidFill>
                  <a:schemeClr val="dk1"/>
                </a:solidFill>
              </a:rPr>
              <a:t>📌 What I Set Out to Do</a:t>
            </a:r>
            <a:endParaRPr b="1">
              <a:solidFill>
                <a:schemeClr val="dk1"/>
              </a:solidFill>
            </a:endParaRPr>
          </a:p>
          <a:p>
            <a:pPr indent="0" lvl="0" marL="0" rtl="0" algn="l">
              <a:lnSpc>
                <a:spcPct val="115000"/>
              </a:lnSpc>
              <a:spcBef>
                <a:spcPts val="1200"/>
              </a:spcBef>
              <a:spcAft>
                <a:spcPts val="0"/>
              </a:spcAft>
              <a:buNone/>
            </a:pPr>
            <a:r>
              <a:rPr lang="en">
                <a:solidFill>
                  <a:schemeClr val="dk1"/>
                </a:solidFill>
              </a:rPr>
              <a:t>I started with a simple but important question:</a:t>
            </a:r>
            <a:endParaRPr>
              <a:solidFill>
                <a:schemeClr val="dk1"/>
              </a:solidFill>
            </a:endParaRPr>
          </a:p>
          <a:p>
            <a:pPr indent="0" lvl="0" marL="0" rtl="0" algn="l">
              <a:lnSpc>
                <a:spcPct val="115000"/>
              </a:lnSpc>
              <a:spcBef>
                <a:spcPts val="1200"/>
              </a:spcBef>
              <a:spcAft>
                <a:spcPts val="0"/>
              </a:spcAft>
              <a:buNone/>
            </a:pPr>
            <a:r>
              <a:rPr b="1" lang="en">
                <a:solidFill>
                  <a:schemeClr val="dk1"/>
                </a:solidFill>
              </a:rPr>
              <a:t>Can we build a smarter inventory algorithm to help ABS stores avoid overstock and stockouts?</a:t>
            </a:r>
            <a:endParaRPr b="1">
              <a:solidFill>
                <a:schemeClr val="dk1"/>
              </a:solidFill>
            </a:endParaRPr>
          </a:p>
          <a:p>
            <a:pPr indent="0" lvl="0" marL="0" rtl="0" algn="l">
              <a:lnSpc>
                <a:spcPct val="115000"/>
              </a:lnSpc>
              <a:spcBef>
                <a:spcPts val="1200"/>
              </a:spcBef>
              <a:spcAft>
                <a:spcPts val="0"/>
              </a:spcAft>
              <a:buNone/>
            </a:pPr>
            <a:r>
              <a:rPr lang="en">
                <a:solidFill>
                  <a:schemeClr val="dk1"/>
                </a:solidFill>
              </a:rPr>
              <a:t>With 2024 weekly sales data, I explored trends, tested logic, and customized an adaptive solution across stores with different sales volumes and delivery constraints.</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 What I Built</a:t>
            </a:r>
            <a:endParaRPr b="1" sz="1300">
              <a:solidFill>
                <a:schemeClr val="dk1"/>
              </a:solidFill>
            </a:endParaRPr>
          </a:p>
          <a:p>
            <a:pPr indent="0" lvl="0" marL="0" rtl="0" algn="l">
              <a:lnSpc>
                <a:spcPct val="115000"/>
              </a:lnSpc>
              <a:spcBef>
                <a:spcPts val="1200"/>
              </a:spcBef>
              <a:spcAft>
                <a:spcPts val="0"/>
              </a:spcAft>
              <a:buNone/>
            </a:pPr>
            <a:r>
              <a:rPr lang="en">
                <a:solidFill>
                  <a:schemeClr val="dk1"/>
                </a:solidFill>
              </a:rPr>
              <a:t>✅ Implemented ABS’s current planning process (MSS + Reorder Quantity)</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Created an enhanced algorithm with </a:t>
            </a:r>
            <a:r>
              <a:rPr b="1" lang="en">
                <a:solidFill>
                  <a:schemeClr val="dk1"/>
                </a:solidFill>
              </a:rPr>
              <a:t>weighted averages</a:t>
            </a:r>
            <a:r>
              <a:rPr lang="en">
                <a:solidFill>
                  <a:schemeClr val="dk1"/>
                </a:solidFill>
              </a:rPr>
              <a:t> and </a:t>
            </a:r>
            <a:r>
              <a:rPr b="1" lang="en">
                <a:solidFill>
                  <a:schemeClr val="dk1"/>
                </a:solidFill>
              </a:rPr>
              <a:t>volatility detection</a:t>
            </a:r>
            <a:endParaRPr b="1">
              <a:solidFill>
                <a:schemeClr val="dk1"/>
              </a:solidFill>
            </a:endParaRPr>
          </a:p>
          <a:p>
            <a:pPr indent="0" lvl="0" marL="0" rtl="0" algn="l">
              <a:lnSpc>
                <a:spcPct val="115000"/>
              </a:lnSpc>
              <a:spcBef>
                <a:spcPts val="1200"/>
              </a:spcBef>
              <a:spcAft>
                <a:spcPts val="0"/>
              </a:spcAft>
              <a:buNone/>
            </a:pPr>
            <a:r>
              <a:rPr lang="en">
                <a:solidFill>
                  <a:schemeClr val="dk1"/>
                </a:solidFill>
              </a:rPr>
              <a:t>✅ Added </a:t>
            </a:r>
            <a:r>
              <a:rPr b="1" lang="en">
                <a:solidFill>
                  <a:schemeClr val="dk1"/>
                </a:solidFill>
              </a:rPr>
              <a:t>adaptive logic</a:t>
            </a:r>
            <a:r>
              <a:rPr lang="en">
                <a:solidFill>
                  <a:schemeClr val="dk1"/>
                </a:solidFill>
              </a:rPr>
              <a:t> to respond faster to demand shifts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Built visual tools to </a:t>
            </a:r>
            <a:r>
              <a:rPr b="1" lang="en">
                <a:solidFill>
                  <a:schemeClr val="dk1"/>
                </a:solidFill>
              </a:rPr>
              <a:t>compare performance</a:t>
            </a:r>
            <a:r>
              <a:rPr lang="en">
                <a:solidFill>
                  <a:schemeClr val="dk1"/>
                </a:solidFill>
              </a:rPr>
              <a:t> over time</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Tested using real metrics: stockout risk, excess stock, reorder volatility, and MSS fit</a:t>
            </a: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 Key Insights</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 </a:t>
            </a:r>
            <a:r>
              <a:rPr b="1" lang="en">
                <a:solidFill>
                  <a:schemeClr val="dk1"/>
                </a:solidFill>
              </a:rPr>
              <a:t>Stockout Risk</a:t>
            </a:r>
            <a:r>
              <a:rPr lang="en">
                <a:solidFill>
                  <a:schemeClr val="dk1"/>
                </a:solidFill>
              </a:rPr>
              <a:t>: Both algorithms agreed most of the time, but mine reacted better to sales spikes and slowdowns in certain products.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a:t>
            </a:r>
            <a:r>
              <a:rPr b="1" lang="en">
                <a:solidFill>
                  <a:schemeClr val="dk1"/>
                </a:solidFill>
              </a:rPr>
              <a:t>Excess Inventory</a:t>
            </a:r>
            <a:r>
              <a:rPr lang="en">
                <a:solidFill>
                  <a:schemeClr val="dk1"/>
                </a:solidFill>
              </a:rPr>
              <a:t>: My version reduced unnecessary stock by tightening over-predictions after demand dropped.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a:t>
            </a:r>
            <a:r>
              <a:rPr b="1" lang="en">
                <a:solidFill>
                  <a:schemeClr val="dk1"/>
                </a:solidFill>
              </a:rPr>
              <a:t>MSS Fit</a:t>
            </a:r>
            <a:r>
              <a:rPr lang="en">
                <a:solidFill>
                  <a:schemeClr val="dk1"/>
                </a:solidFill>
              </a:rPr>
              <a:t>: A better balance — keeping inventory close to sales without too much waste.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a:t>
            </a:r>
            <a:r>
              <a:rPr b="1" lang="en">
                <a:solidFill>
                  <a:schemeClr val="dk1"/>
                </a:solidFill>
              </a:rPr>
              <a:t>Reorder Stability</a:t>
            </a:r>
            <a:r>
              <a:rPr lang="en">
                <a:solidFill>
                  <a:schemeClr val="dk1"/>
                </a:solidFill>
              </a:rPr>
              <a:t>: Weighted averages helped smooth out overreactions and cut down on inconsistent ordering.</a:t>
            </a:r>
            <a:br>
              <a:rPr lang="en">
                <a:solidFill>
                  <a:schemeClr val="dk1"/>
                </a:solidFill>
              </a:rPr>
            </a:b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 What I Learned</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 “one-size-fits-all” inventory approach doesn’t work — </a:t>
            </a:r>
            <a:r>
              <a:rPr b="1" lang="en">
                <a:solidFill>
                  <a:schemeClr val="dk1"/>
                </a:solidFill>
              </a:rPr>
              <a:t>context matters</a:t>
            </a:r>
            <a:r>
              <a:rPr lang="en">
                <a:solidFill>
                  <a:schemeClr val="dk1"/>
                </a:solidFill>
              </a:rPr>
              <a:t> (store volume, space, delivery).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Data alone isn’t enough — it’s about the </a:t>
            </a:r>
            <a:r>
              <a:rPr i="1" lang="en">
                <a:solidFill>
                  <a:schemeClr val="dk1"/>
                </a:solidFill>
              </a:rPr>
              <a:t>logic</a:t>
            </a:r>
            <a:r>
              <a:rPr lang="en">
                <a:solidFill>
                  <a:schemeClr val="dk1"/>
                </a:solidFill>
              </a:rPr>
              <a:t> you apply to it.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Simple changes (like weighting or CV) can make a big difference in responsiveness.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Statistical tests (like McNemar’s) help validate changes — even when improvement isn’t </a:t>
            </a:r>
            <a:r>
              <a:rPr i="1" lang="en">
                <a:solidFill>
                  <a:schemeClr val="dk1"/>
                </a:solidFill>
              </a:rPr>
              <a:t>statistically</a:t>
            </a:r>
            <a:r>
              <a:rPr lang="en">
                <a:solidFill>
                  <a:schemeClr val="dk1"/>
                </a:solidFill>
              </a:rPr>
              <a:t> significant, it can still be </a:t>
            </a:r>
            <a:r>
              <a:rPr i="1" lang="en">
                <a:solidFill>
                  <a:schemeClr val="dk1"/>
                </a:solidFill>
              </a:rPr>
              <a:t>operationally</a:t>
            </a:r>
            <a:r>
              <a:rPr lang="en">
                <a:solidFill>
                  <a:schemeClr val="dk1"/>
                </a:solidFill>
              </a:rPr>
              <a:t> valuable.</a:t>
            </a:r>
            <a:br>
              <a:rPr lang="en">
                <a:solidFill>
                  <a:schemeClr val="dk1"/>
                </a:solidFill>
              </a:rPr>
            </a:b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 Overall Experience</a:t>
            </a:r>
            <a:endParaRPr b="1" sz="1300">
              <a:solidFill>
                <a:schemeClr val="dk1"/>
              </a:solidFill>
            </a:endParaRPr>
          </a:p>
          <a:p>
            <a:pPr indent="0" lvl="0" marL="0" rtl="0" algn="l">
              <a:lnSpc>
                <a:spcPct val="115000"/>
              </a:lnSpc>
              <a:spcBef>
                <a:spcPts val="1200"/>
              </a:spcBef>
              <a:spcAft>
                <a:spcPts val="0"/>
              </a:spcAft>
              <a:buNone/>
            </a:pPr>
            <a:r>
              <a:rPr lang="en">
                <a:solidFill>
                  <a:schemeClr val="dk1"/>
                </a:solidFill>
              </a:rPr>
              <a:t>Working on this project helped me: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Sharpen my skills in </a:t>
            </a:r>
            <a:r>
              <a:rPr b="1" lang="en">
                <a:solidFill>
                  <a:schemeClr val="dk1"/>
                </a:solidFill>
              </a:rPr>
              <a:t>data analysis, algorithm design, and statistical testing</a:t>
            </a: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Think critically about </a:t>
            </a:r>
            <a:r>
              <a:rPr b="1" lang="en">
                <a:solidFill>
                  <a:schemeClr val="dk1"/>
                </a:solidFill>
              </a:rPr>
              <a:t>real-world systems</a:t>
            </a:r>
            <a:r>
              <a:rPr lang="en">
                <a:solidFill>
                  <a:schemeClr val="dk1"/>
                </a:solidFill>
              </a:rPr>
              <a:t> (not just code, but how stores operate!)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Understand that </a:t>
            </a:r>
            <a:r>
              <a:rPr b="1" lang="en">
                <a:solidFill>
                  <a:schemeClr val="dk1"/>
                </a:solidFill>
              </a:rPr>
              <a:t>optimization is about trade-offs</a:t>
            </a:r>
            <a:r>
              <a:rPr lang="en">
                <a:solidFill>
                  <a:schemeClr val="dk1"/>
                </a:solidFill>
              </a:rPr>
              <a:t> — balancing supply, space, and demand</a:t>
            </a:r>
            <a:br>
              <a:rPr lang="en">
                <a:solidFill>
                  <a:schemeClr val="dk1"/>
                </a:solidFill>
              </a:rPr>
            </a:b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 What’s Next?</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Add </a:t>
            </a:r>
            <a:r>
              <a:rPr b="1" lang="en">
                <a:solidFill>
                  <a:schemeClr val="dk1"/>
                </a:solidFill>
              </a:rPr>
              <a:t>daily-level data</a:t>
            </a:r>
            <a:r>
              <a:rPr lang="en">
                <a:solidFill>
                  <a:schemeClr val="dk1"/>
                </a:solidFill>
              </a:rPr>
              <a:t> for more precision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Incorporate </a:t>
            </a:r>
            <a:r>
              <a:rPr b="1" lang="en">
                <a:solidFill>
                  <a:schemeClr val="dk1"/>
                </a:solidFill>
              </a:rPr>
              <a:t>seasonal trends or holiday effects</a:t>
            </a:r>
            <a:endParaRPr b="1">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Explore </a:t>
            </a:r>
            <a:r>
              <a:rPr b="1" lang="en">
                <a:solidFill>
                  <a:schemeClr val="dk1"/>
                </a:solidFill>
              </a:rPr>
              <a:t>machine learning models</a:t>
            </a:r>
            <a:r>
              <a:rPr lang="en">
                <a:solidFill>
                  <a:schemeClr val="dk1"/>
                </a:solidFill>
              </a:rPr>
              <a:t> to predict spikes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Package the algorithm into a tool ABS staff could use directly!</a:t>
            </a:r>
            <a:br>
              <a:rPr lang="en">
                <a:solidFill>
                  <a:schemeClr val="dk1"/>
                </a:solidFill>
              </a:rPr>
            </a:br>
            <a:endParaRPr>
              <a:solidFill>
                <a:schemeClr val="dk1"/>
              </a:solidFill>
            </a:endParaRPr>
          </a:p>
          <a:p>
            <a:pPr indent="0" lvl="0" marL="0" rtl="0" algn="l">
              <a:lnSpc>
                <a:spcPct val="115000"/>
              </a:lnSpc>
              <a:spcBef>
                <a:spcPts val="1200"/>
              </a:spcBef>
              <a:spcAft>
                <a:spcPts val="0"/>
              </a:spcAft>
              <a:buNone/>
            </a:pPr>
            <a:r>
              <a:rPr lang="en">
                <a:solidFill>
                  <a:schemeClr val="dk1"/>
                </a:solidFill>
              </a:rPr>
              <a:t>Project Conclusion</a:t>
            </a:r>
            <a:endParaRPr>
              <a:solidFill>
                <a:schemeClr val="dk1"/>
              </a:solidFill>
            </a:endParaRPr>
          </a:p>
          <a:p>
            <a:pPr indent="-298450" lvl="0" marL="457200" rtl="0" algn="l">
              <a:lnSpc>
                <a:spcPct val="100000"/>
              </a:lnSpc>
              <a:spcBef>
                <a:spcPts val="1200"/>
              </a:spcBef>
              <a:spcAft>
                <a:spcPts val="0"/>
              </a:spcAft>
              <a:buClr>
                <a:schemeClr val="dk1"/>
              </a:buClr>
              <a:buSzPts val="1100"/>
              <a:buChar char="●"/>
            </a:pPr>
            <a:r>
              <a:rPr lang="en">
                <a:solidFill>
                  <a:schemeClr val="dk1"/>
                </a:solidFill>
              </a:rPr>
              <a:t>This project explored two algorithms — the ABS baseline and my customized model — to optimize Minimum Shelf Stock (MSS) and Reorder Quantities for alcohol inventory across different store types.</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I focused on balancing stock availability vs. inventory efficiency, using real 2024 sales data and evaluating weekly performance.</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 My algorithm aimed to reduce overstocking and excess inventory, and it succeeded in doing so across products like Scotty’s Vodka and Disaronno Amaretto. But it did at times have it's points of over stocking, when we reach certain weeks as we discussed above.</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 However, this came at the cost of higher stockout risk, especially for fast-moving products — highlighting the tradeoff between aggressiveness and safety stock.</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 Key metrics like Excess Stock, Reorder Volatility, Fit Quality, and McNemar’s Test were used to compare both models fairly.</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 While neither algorithm is perfect, my version offers an efficient, customizable alternative that can be fine-tuned by product type or store profile, because it can definitely be considered when looking at over sold products as we seen with Disaronno Amaretto.</a:t>
            </a:r>
            <a:endParaRPr>
              <a:solidFill>
                <a:schemeClr val="dk1"/>
              </a:solidFill>
            </a:endParaRPr>
          </a:p>
          <a:p>
            <a:pPr indent="-298450" lvl="0" marL="457200" rtl="0" algn="l">
              <a:lnSpc>
                <a:spcPct val="100000"/>
              </a:lnSpc>
              <a:spcBef>
                <a:spcPts val="0"/>
              </a:spcBef>
              <a:spcAft>
                <a:spcPts val="0"/>
              </a:spcAft>
              <a:buClr>
                <a:schemeClr val="dk1"/>
              </a:buClr>
              <a:buSzPts val="1100"/>
              <a:buChar char="●"/>
            </a:pPr>
            <a:r>
              <a:rPr lang="en">
                <a:solidFill>
                  <a:schemeClr val="dk1"/>
                </a:solidFill>
              </a:rPr>
              <a:t>Next Steps could include testing hybrid thresholds, adding external factors like promotions, and automating MSS updates for real-time responsiveness.</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33f891da17d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33f891da17d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4b92d20e3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34b92d20e3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34b92d20e3d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34b92d20e3d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353e1d56920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353e1d56920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Master Planning Process (Simplified)</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a:t>
            </a:r>
            <a:r>
              <a:rPr b="1" lang="en">
                <a:solidFill>
                  <a:schemeClr val="dk1"/>
                </a:solidFill>
              </a:rPr>
              <a:t>Step 1: Collect Sales Data</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Sales for each product are grouped into </a:t>
            </a:r>
            <a:r>
              <a:rPr b="1" lang="en">
                <a:solidFill>
                  <a:schemeClr val="dk1"/>
                </a:solidFill>
              </a:rPr>
              <a:t>three 5-week periods</a:t>
            </a:r>
            <a:r>
              <a:rPr lang="en">
                <a:solidFill>
                  <a:schemeClr val="dk1"/>
                </a:solidFill>
              </a:rPr>
              <a:t> (15 weeks total) for every store.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a:t>
            </a:r>
            <a:r>
              <a:rPr b="1" lang="en">
                <a:solidFill>
                  <a:schemeClr val="dk1"/>
                </a:solidFill>
              </a:rPr>
              <a:t>Step (just explain): Clean the Data</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Items are removed if they are: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Tagged D, HO, AL</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Local spirits or non-retail (bags, kegs, etc.)</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Sold less than 5 cases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a:t>
            </a:r>
            <a:r>
              <a:rPr b="1" lang="en">
                <a:solidFill>
                  <a:schemeClr val="dk1"/>
                </a:solidFill>
              </a:rPr>
              <a:t>Step 2: Calculate Sales Trends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For each item:</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Daily averages from each 5-week period are calculated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A combined average is computed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Standard deviation (📏 STDev) checks for consistency</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a:t>
            </a:r>
            <a:r>
              <a:rPr b="1" lang="en">
                <a:solidFill>
                  <a:schemeClr val="dk1"/>
                </a:solidFill>
              </a:rPr>
              <a:t>Step 3: Set Minimum Shelf Stock (MSS)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If total sales &lt; 1 case ➡️ MSS = 0</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If sales &gt; 1 case: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Use PD1 or Combined Avg depending on STDev</a:t>
            </a:r>
            <a:br>
              <a:rPr lang="en">
                <a:solidFill>
                  <a:schemeClr val="dk1"/>
                </a:solidFill>
              </a:rPr>
            </a:b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Multiply chosen avg by the </a:t>
            </a:r>
            <a:r>
              <a:rPr b="1" lang="en">
                <a:solidFill>
                  <a:schemeClr val="dk1"/>
                </a:solidFill>
              </a:rPr>
              <a:t>Reorder Threshold</a:t>
            </a:r>
            <a:r>
              <a:rPr lang="en">
                <a:solidFill>
                  <a:schemeClr val="dk1"/>
                </a:solidFill>
              </a:rPr>
              <a:t> (🍺Beer = 14 days, 🥃Others = 10 days)</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a:t>
            </a:r>
            <a:r>
              <a:rPr b="1" lang="en">
                <a:solidFill>
                  <a:schemeClr val="dk1"/>
                </a:solidFill>
              </a:rPr>
              <a:t>Step 4: Calculate Reorder Quantity</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Daily avg × </a:t>
            </a:r>
            <a:r>
              <a:rPr b="1" lang="en">
                <a:solidFill>
                  <a:schemeClr val="dk1"/>
                </a:solidFill>
              </a:rPr>
              <a:t>Lead Time (10 days)</a:t>
            </a:r>
            <a:r>
              <a:rPr lang="en">
                <a:solidFill>
                  <a:schemeClr val="dk1"/>
                </a:solidFill>
              </a:rPr>
              <a:t> + MSS = Reorder Qty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Reorder Qty is then rounded to full cases</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a:t>
            </a:r>
            <a:r>
              <a:rPr b="1" lang="en">
                <a:solidFill>
                  <a:schemeClr val="dk1"/>
                </a:solidFill>
              </a:rPr>
              <a:t>Step final: Final Checks</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Blocked items, Last Call items, and New items are adjusted before uploading to the Master Plan system.</a:t>
            </a:r>
            <a:endParaRPr>
              <a:solidFill>
                <a:schemeClr val="dk1"/>
              </a:solidFill>
            </a:endParaRPr>
          </a:p>
          <a:p>
            <a:pPr indent="0" lvl="0" marL="0" rtl="0" algn="l">
              <a:lnSpc>
                <a:spcPct val="115000"/>
              </a:lnSpc>
              <a:spcBef>
                <a:spcPts val="1200"/>
              </a:spcBef>
              <a:spcAft>
                <a:spcPts val="1200"/>
              </a:spcAft>
              <a:buNone/>
            </a:pPr>
            <a:r>
              <a:t/>
            </a:r>
            <a:endParaRPr b="1" sz="17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353e1d56920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353e1d56920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None/>
            </a:pPr>
            <a:r>
              <a:rPr b="1" lang="en" sz="1700">
                <a:solidFill>
                  <a:schemeClr val="dk1"/>
                </a:solidFill>
              </a:rPr>
              <a:t>🔄 Post-Algorithm Data Breakdown: How My Inventory Metrics Were Recalculated 🚛📦</a:t>
            </a:r>
            <a:endParaRPr b="1" sz="1700">
              <a:solidFill>
                <a:schemeClr val="dk1"/>
              </a:solidFill>
            </a:endParaRPr>
          </a:p>
          <a:p>
            <a:pPr indent="0" lvl="0" marL="0" rtl="0" algn="l">
              <a:lnSpc>
                <a:spcPct val="115000"/>
              </a:lnSpc>
              <a:spcBef>
                <a:spcPts val="1200"/>
              </a:spcBef>
              <a:spcAft>
                <a:spcPts val="0"/>
              </a:spcAft>
              <a:buNone/>
            </a:pPr>
            <a:r>
              <a:rPr lang="en">
                <a:solidFill>
                  <a:schemeClr val="dk1"/>
                </a:solidFill>
              </a:rPr>
              <a:t>After building and applying my inventory planning algorithm, I transformed the raw weekly sales data into a dynamic system of </a:t>
            </a:r>
            <a:r>
              <a:rPr b="1" lang="en">
                <a:solidFill>
                  <a:schemeClr val="dk1"/>
                </a:solidFill>
              </a:rPr>
              <a:t>sliding windows</a:t>
            </a:r>
            <a:r>
              <a:rPr lang="en">
                <a:solidFill>
                  <a:schemeClr val="dk1"/>
                </a:solidFill>
              </a:rPr>
              <a:t>, allowing me to compute smart, </a:t>
            </a:r>
            <a:r>
              <a:rPr b="1" lang="en">
                <a:solidFill>
                  <a:schemeClr val="dk1"/>
                </a:solidFill>
              </a:rPr>
              <a:t>data-responsive reorder quantities</a:t>
            </a:r>
            <a:r>
              <a:rPr lang="en">
                <a:solidFill>
                  <a:schemeClr val="dk1"/>
                </a:solidFill>
              </a:rPr>
              <a:t>, </a:t>
            </a:r>
            <a:r>
              <a:rPr b="1" lang="en">
                <a:solidFill>
                  <a:schemeClr val="dk1"/>
                </a:solidFill>
              </a:rPr>
              <a:t>Minimum Shelf Stock (MSS)</a:t>
            </a:r>
            <a:r>
              <a:rPr lang="en">
                <a:solidFill>
                  <a:schemeClr val="dk1"/>
                </a:solidFill>
              </a:rPr>
              <a:t>, and </a:t>
            </a:r>
            <a:r>
              <a:rPr b="1" lang="en">
                <a:solidFill>
                  <a:schemeClr val="dk1"/>
                </a:solidFill>
              </a:rPr>
              <a:t>reorder case quantities</a:t>
            </a:r>
            <a:r>
              <a:rPr lang="en">
                <a:solidFill>
                  <a:schemeClr val="dk1"/>
                </a:solidFill>
              </a:rPr>
              <a:t> 🧠➡️📈.</a:t>
            </a: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1️⃣ Categorizing Products: Beer vs Other 🍺📦</a:t>
            </a:r>
            <a:endParaRPr b="1" sz="1300">
              <a:solidFill>
                <a:schemeClr val="dk1"/>
              </a:solidFill>
            </a:endParaRPr>
          </a:p>
          <a:p>
            <a:pPr indent="0" lvl="0" marL="0" rtl="0" algn="l">
              <a:lnSpc>
                <a:spcPct val="115000"/>
              </a:lnSpc>
              <a:spcBef>
                <a:spcPts val="1200"/>
              </a:spcBef>
              <a:spcAft>
                <a:spcPts val="0"/>
              </a:spcAft>
              <a:buNone/>
            </a:pPr>
            <a:r>
              <a:rPr lang="en">
                <a:solidFill>
                  <a:schemeClr val="dk1"/>
                </a:solidFill>
              </a:rPr>
              <a:t>I began by </a:t>
            </a:r>
            <a:r>
              <a:rPr b="1" lang="en">
                <a:solidFill>
                  <a:schemeClr val="dk1"/>
                </a:solidFill>
              </a:rPr>
              <a:t>tagging each product</a:t>
            </a:r>
            <a:r>
              <a:rPr lang="en">
                <a:solidFill>
                  <a:schemeClr val="dk1"/>
                </a:solidFill>
              </a:rPr>
              <a:t> into a new "Category" column:</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If the product matched known </a:t>
            </a:r>
            <a:r>
              <a:rPr b="1" lang="en">
                <a:solidFill>
                  <a:schemeClr val="dk1"/>
                </a:solidFill>
              </a:rPr>
              <a:t>beer brands</a:t>
            </a:r>
            <a:r>
              <a:rPr lang="en">
                <a:solidFill>
                  <a:schemeClr val="dk1"/>
                </a:solidFill>
              </a:rPr>
              <a:t>, it was labeled </a:t>
            </a:r>
            <a:r>
              <a:rPr b="1" lang="en">
                <a:solidFill>
                  <a:schemeClr val="dk1"/>
                </a:solidFill>
              </a:rPr>
              <a:t>“Beer”</a:t>
            </a:r>
            <a:r>
              <a:rPr lang="en">
                <a:solidFill>
                  <a:schemeClr val="dk1"/>
                </a:solidFill>
              </a:rPr>
              <a:t> 🍺.</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Everything else was labeled </a:t>
            </a:r>
            <a:r>
              <a:rPr b="1" lang="en">
                <a:solidFill>
                  <a:schemeClr val="dk1"/>
                </a:solidFill>
              </a:rPr>
              <a:t>“Other”</a:t>
            </a:r>
            <a:r>
              <a:rPr lang="en">
                <a:solidFill>
                  <a:schemeClr val="dk1"/>
                </a:solidFill>
              </a:rPr>
              <a:t> 🏷️.</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a:t>
            </a:r>
            <a:r>
              <a:rPr b="1" lang="en">
                <a:solidFill>
                  <a:schemeClr val="dk1"/>
                </a:solidFill>
              </a:rPr>
              <a:t>Why?</a:t>
            </a:r>
            <a:endParaRPr b="1">
              <a:solidFill>
                <a:schemeClr val="dk1"/>
              </a:solidFill>
            </a:endParaRPr>
          </a:p>
          <a:p>
            <a:pPr indent="0" lvl="0" marL="0" rtl="0" algn="l">
              <a:lnSpc>
                <a:spcPct val="115000"/>
              </a:lnSpc>
              <a:spcBef>
                <a:spcPts val="1200"/>
              </a:spcBef>
              <a:spcAft>
                <a:spcPts val="0"/>
              </a:spcAft>
              <a:buNone/>
            </a:pPr>
            <a:r>
              <a:rPr lang="en">
                <a:solidFill>
                  <a:schemeClr val="dk1"/>
                </a:solidFill>
              </a:rPr>
              <a:t>Different categories have different </a:t>
            </a:r>
            <a:r>
              <a:rPr b="1" lang="en">
                <a:solidFill>
                  <a:schemeClr val="dk1"/>
                </a:solidFill>
              </a:rPr>
              <a:t>Reorder Threshold Days</a:t>
            </a:r>
            <a:r>
              <a:rPr lang="en">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Beer</a:t>
            </a:r>
            <a:r>
              <a:rPr lang="en">
                <a:solidFill>
                  <a:schemeClr val="dk1"/>
                </a:solidFill>
              </a:rPr>
              <a:t>: 14 days 🍻</a:t>
            </a:r>
            <a:br>
              <a:rPr lang="en">
                <a:solidFill>
                  <a:schemeClr val="dk1"/>
                </a:solidFill>
              </a:rPr>
            </a:br>
            <a:r>
              <a:rPr b="1" lang="en">
                <a:solidFill>
                  <a:schemeClr val="dk1"/>
                </a:solidFill>
              </a:rPr>
              <a:t>Other</a:t>
            </a:r>
            <a:r>
              <a:rPr lang="en">
                <a:solidFill>
                  <a:schemeClr val="dk1"/>
                </a:solidFill>
              </a:rPr>
              <a:t>: 10 days 🥃</a:t>
            </a:r>
            <a:br>
              <a:rPr lang="en">
                <a:solidFill>
                  <a:schemeClr val="dk1"/>
                </a:solidFill>
              </a:rPr>
            </a:br>
            <a:r>
              <a:rPr lang="en">
                <a:solidFill>
                  <a:schemeClr val="dk1"/>
                </a:solidFill>
              </a:rPr>
              <a:t> This directly impacts </a:t>
            </a:r>
            <a:r>
              <a:rPr b="1" lang="en">
                <a:solidFill>
                  <a:schemeClr val="dk1"/>
                </a:solidFill>
              </a:rPr>
              <a:t>MSS</a:t>
            </a:r>
            <a:r>
              <a:rPr lang="en">
                <a:solidFill>
                  <a:schemeClr val="dk1"/>
                </a:solidFill>
              </a:rPr>
              <a:t> and </a:t>
            </a:r>
            <a:r>
              <a:rPr b="1" lang="en">
                <a:solidFill>
                  <a:schemeClr val="dk1"/>
                </a:solidFill>
              </a:rPr>
              <a:t>Reorder Qty</a:t>
            </a:r>
            <a:r>
              <a:rPr lang="en">
                <a:solidFill>
                  <a:schemeClr val="dk1"/>
                </a:solidFill>
              </a:rPr>
              <a:t> calculations.</a:t>
            </a:r>
            <a:br>
              <a:rPr lang="en">
                <a:solidFill>
                  <a:schemeClr val="dk1"/>
                </a:solidFill>
              </a:rPr>
            </a:br>
            <a:br>
              <a:rPr lang="en">
                <a:solidFill>
                  <a:schemeClr val="dk1"/>
                </a:solidFill>
              </a:rPr>
            </a:b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3️⃣ 🧠 Reorder Quantity Algorithm (Function: calculate_reorder_sliding)</a:t>
            </a:r>
            <a:endParaRPr b="1" sz="1300">
              <a:solidFill>
                <a:schemeClr val="dk1"/>
              </a:solidFill>
            </a:endParaRPr>
          </a:p>
          <a:p>
            <a:pPr indent="0" lvl="0" marL="0" rtl="0" algn="l">
              <a:lnSpc>
                <a:spcPct val="115000"/>
              </a:lnSpc>
              <a:spcBef>
                <a:spcPts val="1200"/>
              </a:spcBef>
              <a:spcAft>
                <a:spcPts val="0"/>
              </a:spcAft>
              <a:buNone/>
            </a:pPr>
            <a:r>
              <a:rPr lang="en">
                <a:solidFill>
                  <a:schemeClr val="dk1"/>
                </a:solidFill>
              </a:rPr>
              <a:t>For each 15-week window, this function:</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a:t>
            </a:r>
            <a:r>
              <a:rPr b="1" lang="en">
                <a:solidFill>
                  <a:schemeClr val="dk1"/>
                </a:solidFill>
              </a:rPr>
              <a:t>Averages sales</a:t>
            </a:r>
            <a:r>
              <a:rPr lang="en">
                <a:solidFill>
                  <a:schemeClr val="dk1"/>
                </a:solidFill>
              </a:rPr>
              <a:t> over 3 periods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Compares average sales for variability (standard deviation check) 📉</a:t>
            </a:r>
            <a:endParaRPr>
              <a:solidFill>
                <a:schemeClr val="dk1"/>
              </a:solidFill>
            </a:endParaRPr>
          </a:p>
          <a:p>
            <a:pPr indent="0" lvl="0" marL="0" rtl="0" algn="l">
              <a:lnSpc>
                <a:spcPct val="115000"/>
              </a:lnSpc>
              <a:spcBef>
                <a:spcPts val="1200"/>
              </a:spcBef>
              <a:spcAft>
                <a:spcPts val="0"/>
              </a:spcAft>
              <a:buNone/>
            </a:pPr>
            <a:r>
              <a:rPr lang="en">
                <a:solidFill>
                  <a:schemeClr val="dk1"/>
                </a:solidFill>
              </a:rPr>
              <a:t>🔹 Calculates: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Daily Average Sales</a:t>
            </a:r>
            <a:r>
              <a:rPr lang="en">
                <a:solidFill>
                  <a:schemeClr val="dk1"/>
                </a:solidFill>
              </a:rPr>
              <a:t>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MSS</a:t>
            </a:r>
            <a:r>
              <a:rPr lang="en">
                <a:solidFill>
                  <a:schemeClr val="dk1"/>
                </a:solidFill>
              </a:rPr>
              <a:t> = Daily Avg × Reorder Threshold Days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Reorder Qty</a:t>
            </a:r>
            <a:r>
              <a:rPr lang="en">
                <a:solidFill>
                  <a:schemeClr val="dk1"/>
                </a:solidFill>
              </a:rPr>
              <a:t> = (Daily Avg × Lead Time) + MSS 🧮</a:t>
            </a:r>
            <a:br>
              <a:rPr lang="en">
                <a:solidFill>
                  <a:schemeClr val="dk1"/>
                </a:solidFill>
              </a:rPr>
            </a:br>
            <a:br>
              <a:rPr lang="en">
                <a:solidFill>
                  <a:schemeClr val="dk1"/>
                </a:solidFill>
              </a:rPr>
            </a:br>
            <a:r>
              <a:rPr lang="en">
                <a:solidFill>
                  <a:schemeClr val="dk1"/>
                </a:solidFill>
              </a:rPr>
              <a:t> ✔️ </a:t>
            </a:r>
            <a:r>
              <a:rPr b="1" lang="en">
                <a:solidFill>
                  <a:schemeClr val="dk1"/>
                </a:solidFill>
              </a:rPr>
              <a:t>Rounded to 2 decimal points</a:t>
            </a:r>
            <a:endParaRPr b="1">
              <a:solidFill>
                <a:schemeClr val="dk1"/>
              </a:solidFill>
            </a:endParaRPr>
          </a:p>
          <a:p>
            <a:pPr indent="0" lvl="0" marL="0" rtl="0" algn="l">
              <a:lnSpc>
                <a:spcPct val="115000"/>
              </a:lnSpc>
              <a:spcBef>
                <a:spcPts val="1200"/>
              </a:spcBef>
              <a:spcAft>
                <a:spcPts val="0"/>
              </a:spcAft>
              <a:buNone/>
            </a:pPr>
            <a:r>
              <a:rPr lang="en">
                <a:solidFill>
                  <a:schemeClr val="dk1"/>
                </a:solidFill>
              </a:rPr>
              <a:t>🟩 Example: If sales are high and stable, reorder values will be strong. If unstable, the algorithm smooths with combined averages ✨</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4️⃣ 🧊 Minimum Shelf Stock (Function: calculate_mss_sliding)</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This function isolates the </a:t>
            </a:r>
            <a:r>
              <a:rPr b="1" lang="en">
                <a:solidFill>
                  <a:schemeClr val="dk1"/>
                </a:solidFill>
              </a:rPr>
              <a:t>MSS component</a:t>
            </a:r>
            <a:r>
              <a:rPr lang="en">
                <a:solidFill>
                  <a:schemeClr val="dk1"/>
                </a:solidFill>
              </a:rPr>
              <a:t> to understand </a:t>
            </a:r>
            <a:r>
              <a:rPr b="1" lang="en">
                <a:solidFill>
                  <a:schemeClr val="dk1"/>
                </a:solidFill>
              </a:rPr>
              <a:t>how much buffer stock</a:t>
            </a:r>
            <a:r>
              <a:rPr lang="en">
                <a:solidFill>
                  <a:schemeClr val="dk1"/>
                </a:solidFill>
              </a:rPr>
              <a:t> each product needs based on its category and sales velocity.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Helps prevent: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Stockouts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Over-ordering 🫠</a:t>
            </a:r>
            <a:br>
              <a:rPr lang="en">
                <a:solidFill>
                  <a:schemeClr val="dk1"/>
                </a:solidFill>
              </a:rPr>
            </a:b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5️⃣ 📦 Reorder in Cases (Function: convert_reorder_to_cases)</a:t>
            </a:r>
            <a:endParaRPr b="1" sz="1300">
              <a:solidFill>
                <a:schemeClr val="dk1"/>
              </a:solidFill>
            </a:endParaRPr>
          </a:p>
          <a:p>
            <a:pPr indent="0" lvl="0" marL="0" rtl="0" algn="l">
              <a:lnSpc>
                <a:spcPct val="115000"/>
              </a:lnSpc>
              <a:spcBef>
                <a:spcPts val="1200"/>
              </a:spcBef>
              <a:spcAft>
                <a:spcPts val="0"/>
              </a:spcAft>
              <a:buNone/>
            </a:pPr>
            <a:r>
              <a:rPr lang="en">
                <a:solidFill>
                  <a:schemeClr val="dk1"/>
                </a:solidFill>
              </a:rPr>
              <a:t>Since stores order </a:t>
            </a:r>
            <a:r>
              <a:rPr b="1" lang="en">
                <a:solidFill>
                  <a:schemeClr val="dk1"/>
                </a:solidFill>
              </a:rPr>
              <a:t>in full cases</a:t>
            </a:r>
            <a:r>
              <a:rPr lang="en">
                <a:solidFill>
                  <a:schemeClr val="dk1"/>
                </a:solidFill>
              </a:rPr>
              <a:t>, not bottles, this function converts the bottle-level reorder quantity into </a:t>
            </a:r>
            <a:r>
              <a:rPr b="1" lang="en">
                <a:solidFill>
                  <a:schemeClr val="dk1"/>
                </a:solidFill>
              </a:rPr>
              <a:t>rounded-up case amounts</a:t>
            </a:r>
            <a:r>
              <a:rPr lang="en">
                <a:solidFill>
                  <a:schemeClr val="dk1"/>
                </a:solidFill>
              </a:rPr>
              <a:t> using:</a:t>
            </a:r>
            <a:endParaRPr>
              <a:solidFill>
                <a:schemeClr val="dk1"/>
              </a:solidFill>
            </a:endParaRPr>
          </a:p>
          <a:p>
            <a:pPr indent="0" lvl="0" marL="0" rtl="0" algn="l">
              <a:lnSpc>
                <a:spcPct val="115000"/>
              </a:lnSpc>
              <a:spcBef>
                <a:spcPts val="1200"/>
              </a:spcBef>
              <a:spcAft>
                <a:spcPts val="0"/>
              </a:spcAft>
              <a:buNone/>
            </a:pPr>
            <a:r>
              <a:rPr lang="en">
                <a:solidFill>
                  <a:schemeClr val="dk1"/>
                </a:solidFill>
              </a:rPr>
              <a:t>ceiling(reorder_qty / Bottles_Per_Case)</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1200"/>
              </a:spcAft>
              <a:buNone/>
            </a:pPr>
            <a:br>
              <a:rPr lang="en">
                <a:solidFill>
                  <a:schemeClr val="dk1"/>
                </a:solidFill>
              </a:rPr>
            </a:b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3508cf005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3508cf005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400">
                <a:solidFill>
                  <a:schemeClr val="dk1"/>
                </a:solidFill>
                <a:latin typeface="Lexend"/>
                <a:ea typeface="Lexend"/>
                <a:cs typeface="Lexend"/>
                <a:sym typeface="Lexend"/>
              </a:rPr>
              <a:t>LET’S BREAK THE ALGORITHM THROUGH!</a:t>
            </a:r>
            <a:endParaRPr b="1" sz="1400">
              <a:solidFill>
                <a:schemeClr val="dk1"/>
              </a:solidFill>
              <a:latin typeface="Lexend"/>
              <a:ea typeface="Lexend"/>
              <a:cs typeface="Lexend"/>
              <a:sym typeface="Lexend"/>
            </a:endParaRPr>
          </a:p>
          <a:p>
            <a:pPr indent="0" lvl="0" marL="0" rtl="0" algn="l">
              <a:lnSpc>
                <a:spcPct val="115000"/>
              </a:lnSpc>
              <a:spcBef>
                <a:spcPts val="0"/>
              </a:spcBef>
              <a:spcAft>
                <a:spcPts val="0"/>
              </a:spcAft>
              <a:buNone/>
            </a:pPr>
            <a:r>
              <a:rPr lang="en" sz="1200">
                <a:solidFill>
                  <a:schemeClr val="dk1"/>
                </a:solidFill>
              </a:rPr>
              <a:t>Mind you, we know that the three datasets for ABS need to fulfill these requirements depending on the unique store we have. </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1200">
                <a:solidFill>
                  <a:schemeClr val="dk1"/>
                </a:solidFill>
              </a:rPr>
              <a:t>1. High-volume, small footprint, two deliveries per week</a:t>
            </a:r>
            <a:endParaRPr b="1" sz="1200">
              <a:solidFill>
                <a:schemeClr val="dk1"/>
              </a:solidFill>
            </a:endParaRPr>
          </a:p>
          <a:p>
            <a:pPr indent="-298450" lvl="0" marL="914400" rtl="0" algn="l">
              <a:lnSpc>
                <a:spcPct val="115000"/>
              </a:lnSpc>
              <a:spcBef>
                <a:spcPts val="0"/>
              </a:spcBef>
              <a:spcAft>
                <a:spcPts val="0"/>
              </a:spcAft>
              <a:buClr>
                <a:schemeClr val="dk1"/>
              </a:buClr>
              <a:buSzPts val="1100"/>
              <a:buChar char="❖"/>
            </a:pPr>
            <a:r>
              <a:rPr b="1" lang="en">
                <a:solidFill>
                  <a:schemeClr val="dk1"/>
                </a:solidFill>
              </a:rPr>
              <a:t>High sales</a:t>
            </a:r>
            <a:r>
              <a:rPr lang="en">
                <a:solidFill>
                  <a:schemeClr val="dk1"/>
                </a:solidFill>
              </a:rPr>
              <a:t> but </a:t>
            </a:r>
            <a:r>
              <a:rPr b="1" lang="en">
                <a:solidFill>
                  <a:schemeClr val="dk1"/>
                </a:solidFill>
              </a:rPr>
              <a:t>limited storage space</a:t>
            </a:r>
            <a:r>
              <a:rPr lang="en">
                <a:solidFill>
                  <a:schemeClr val="dk1"/>
                </a:solidFill>
              </a:rPr>
              <a:t>.</a:t>
            </a:r>
            <a:endParaRPr>
              <a:solidFill>
                <a:schemeClr val="dk1"/>
              </a:solidFill>
            </a:endParaRPr>
          </a:p>
          <a:p>
            <a:pPr indent="-298450" lvl="0" marL="914400" rtl="0" algn="l">
              <a:lnSpc>
                <a:spcPct val="115000"/>
              </a:lnSpc>
              <a:spcBef>
                <a:spcPts val="0"/>
              </a:spcBef>
              <a:spcAft>
                <a:spcPts val="0"/>
              </a:spcAft>
              <a:buClr>
                <a:schemeClr val="dk1"/>
              </a:buClr>
              <a:buSzPts val="1100"/>
              <a:buChar char="❖"/>
            </a:pPr>
            <a:r>
              <a:rPr lang="en">
                <a:solidFill>
                  <a:schemeClr val="dk1"/>
                </a:solidFill>
              </a:rPr>
              <a:t>Needs more frequent restocking (hence the two deliveries).</a:t>
            </a:r>
            <a:endParaRPr>
              <a:solidFill>
                <a:schemeClr val="dk1"/>
              </a:solidFill>
            </a:endParaRPr>
          </a:p>
          <a:p>
            <a:pPr indent="-298450" lvl="0" marL="914400" rtl="0" algn="l">
              <a:lnSpc>
                <a:spcPct val="115000"/>
              </a:lnSpc>
              <a:spcBef>
                <a:spcPts val="0"/>
              </a:spcBef>
              <a:spcAft>
                <a:spcPts val="0"/>
              </a:spcAft>
              <a:buClr>
                <a:schemeClr val="dk1"/>
              </a:buClr>
              <a:buSzPts val="1100"/>
              <a:buChar char="❖"/>
            </a:pPr>
            <a:r>
              <a:rPr lang="en">
                <a:solidFill>
                  <a:schemeClr val="dk1"/>
                </a:solidFill>
              </a:rPr>
              <a:t>May need to keep lower inventory levels but reorder more often to avoid running out. </a:t>
            </a:r>
            <a:endParaRPr>
              <a:solidFill>
                <a:schemeClr val="dk1"/>
              </a:solidFill>
            </a:endParaRPr>
          </a:p>
          <a:p>
            <a:pPr indent="0" lvl="0" marL="0" rtl="0" algn="l">
              <a:lnSpc>
                <a:spcPct val="115000"/>
              </a:lnSpc>
              <a:spcBef>
                <a:spcPts val="0"/>
              </a:spcBef>
              <a:spcAft>
                <a:spcPts val="0"/>
              </a:spcAft>
              <a:buNone/>
            </a:pPr>
            <a:r>
              <a:rPr b="1" lang="en" sz="1200">
                <a:solidFill>
                  <a:schemeClr val="dk1"/>
                </a:solidFill>
              </a:rPr>
              <a:t>2. Mid-volume, large footprint, one delivery per week</a:t>
            </a:r>
            <a:endParaRPr b="1" sz="1200">
              <a:solidFill>
                <a:schemeClr val="dk1"/>
              </a:solidFill>
            </a:endParaRPr>
          </a:p>
          <a:p>
            <a:pPr indent="-298450" lvl="0" marL="914400" rtl="0" algn="l">
              <a:lnSpc>
                <a:spcPct val="115000"/>
              </a:lnSpc>
              <a:spcBef>
                <a:spcPts val="0"/>
              </a:spcBef>
              <a:spcAft>
                <a:spcPts val="0"/>
              </a:spcAft>
              <a:buClr>
                <a:schemeClr val="dk1"/>
              </a:buClr>
              <a:buSzPts val="1100"/>
              <a:buChar char="❖"/>
            </a:pPr>
            <a:r>
              <a:rPr lang="en">
                <a:solidFill>
                  <a:schemeClr val="dk1"/>
                </a:solidFill>
              </a:rPr>
              <a:t>Decent sales with </a:t>
            </a:r>
            <a:r>
              <a:rPr b="1" lang="en">
                <a:solidFill>
                  <a:schemeClr val="dk1"/>
                </a:solidFill>
              </a:rPr>
              <a:t>plenty of storage</a:t>
            </a:r>
            <a:r>
              <a:rPr lang="en">
                <a:solidFill>
                  <a:schemeClr val="dk1"/>
                </a:solidFill>
              </a:rPr>
              <a:t>.</a:t>
            </a:r>
            <a:endParaRPr>
              <a:solidFill>
                <a:schemeClr val="dk1"/>
              </a:solidFill>
            </a:endParaRPr>
          </a:p>
          <a:p>
            <a:pPr indent="-298450" lvl="0" marL="914400" rtl="0" algn="l">
              <a:lnSpc>
                <a:spcPct val="115000"/>
              </a:lnSpc>
              <a:spcBef>
                <a:spcPts val="0"/>
              </a:spcBef>
              <a:spcAft>
                <a:spcPts val="0"/>
              </a:spcAft>
              <a:buClr>
                <a:schemeClr val="dk1"/>
              </a:buClr>
              <a:buSzPts val="1100"/>
              <a:buChar char="❖"/>
            </a:pPr>
            <a:r>
              <a:rPr lang="en">
                <a:solidFill>
                  <a:schemeClr val="dk1"/>
                </a:solidFill>
              </a:rPr>
              <a:t>Can hold more backup inventory.</a:t>
            </a:r>
            <a:endParaRPr>
              <a:solidFill>
                <a:schemeClr val="dk1"/>
              </a:solidFill>
            </a:endParaRPr>
          </a:p>
          <a:p>
            <a:pPr indent="-298450" lvl="0" marL="914400" rtl="0" algn="l">
              <a:lnSpc>
                <a:spcPct val="115000"/>
              </a:lnSpc>
              <a:spcBef>
                <a:spcPts val="0"/>
              </a:spcBef>
              <a:spcAft>
                <a:spcPts val="0"/>
              </a:spcAft>
              <a:buClr>
                <a:schemeClr val="dk1"/>
              </a:buClr>
              <a:buSzPts val="1100"/>
              <a:buChar char="❖"/>
            </a:pPr>
            <a:r>
              <a:rPr lang="en">
                <a:solidFill>
                  <a:schemeClr val="dk1"/>
                </a:solidFill>
              </a:rPr>
              <a:t>May tolerate slightly larger reorder quantities less frequently.</a:t>
            </a:r>
            <a:endParaRPr>
              <a:solidFill>
                <a:schemeClr val="dk1"/>
              </a:solidFill>
            </a:endParaRPr>
          </a:p>
          <a:p>
            <a:pPr indent="0" lvl="0" marL="0" rtl="0" algn="l">
              <a:lnSpc>
                <a:spcPct val="115000"/>
              </a:lnSpc>
              <a:spcBef>
                <a:spcPts val="0"/>
              </a:spcBef>
              <a:spcAft>
                <a:spcPts val="0"/>
              </a:spcAft>
              <a:buNone/>
            </a:pPr>
            <a:r>
              <a:rPr b="1" lang="en" sz="1200">
                <a:solidFill>
                  <a:schemeClr val="dk1"/>
                </a:solidFill>
              </a:rPr>
              <a:t>3. Low-volume, small footprint, one delivery per week</a:t>
            </a:r>
            <a:endParaRPr b="1" sz="1200">
              <a:solidFill>
                <a:schemeClr val="dk1"/>
              </a:solidFill>
            </a:endParaRPr>
          </a:p>
          <a:p>
            <a:pPr indent="-298450" lvl="0" marL="914400" rtl="0" algn="l">
              <a:lnSpc>
                <a:spcPct val="115000"/>
              </a:lnSpc>
              <a:spcBef>
                <a:spcPts val="0"/>
              </a:spcBef>
              <a:spcAft>
                <a:spcPts val="0"/>
              </a:spcAft>
              <a:buClr>
                <a:schemeClr val="dk1"/>
              </a:buClr>
              <a:buSzPts val="1100"/>
              <a:buChar char="❖"/>
            </a:pPr>
            <a:r>
              <a:rPr lang="en">
                <a:solidFill>
                  <a:schemeClr val="dk1"/>
                </a:solidFill>
              </a:rPr>
              <a:t>Lower sales and limited space.</a:t>
            </a:r>
            <a:endParaRPr>
              <a:solidFill>
                <a:schemeClr val="dk1"/>
              </a:solidFill>
            </a:endParaRPr>
          </a:p>
          <a:p>
            <a:pPr indent="-298450" lvl="0" marL="914400" rtl="0" algn="l">
              <a:lnSpc>
                <a:spcPct val="115000"/>
              </a:lnSpc>
              <a:spcBef>
                <a:spcPts val="0"/>
              </a:spcBef>
              <a:spcAft>
                <a:spcPts val="0"/>
              </a:spcAft>
              <a:buClr>
                <a:schemeClr val="dk1"/>
              </a:buClr>
              <a:buSzPts val="1100"/>
              <a:buChar char="❖"/>
            </a:pPr>
            <a:r>
              <a:rPr lang="en">
                <a:solidFill>
                  <a:schemeClr val="dk1"/>
                </a:solidFill>
              </a:rPr>
              <a:t>Doesn’t need to hold much but can’t store much either.</a:t>
            </a:r>
            <a:endParaRPr>
              <a:solidFill>
                <a:schemeClr val="dk1"/>
              </a:solidFill>
            </a:endParaRPr>
          </a:p>
          <a:p>
            <a:pPr indent="-298450" lvl="0" marL="914400" rtl="0" algn="l">
              <a:lnSpc>
                <a:spcPct val="115000"/>
              </a:lnSpc>
              <a:spcBef>
                <a:spcPts val="0"/>
              </a:spcBef>
              <a:spcAft>
                <a:spcPts val="0"/>
              </a:spcAft>
              <a:buClr>
                <a:schemeClr val="dk1"/>
              </a:buClr>
              <a:buSzPts val="1100"/>
              <a:buChar char="❖"/>
            </a:pPr>
            <a:r>
              <a:rPr lang="en">
                <a:solidFill>
                  <a:schemeClr val="dk1"/>
                </a:solidFill>
              </a:rPr>
              <a:t>Reorder quantities should be tight and accurate to avoid overstock</a:t>
            </a:r>
            <a:endParaRPr sz="9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353e1d5692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353e1d5692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 PRODUCT: SCOTTY’S VODKA 50ML  (ItemID: 18467)</a:t>
            </a:r>
            <a:endParaRPr b="1" sz="17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Time Frame:  Weeks 16–53</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 plotted:</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Sales</a:t>
            </a:r>
            <a:r>
              <a:rPr lang="en">
                <a:solidFill>
                  <a:schemeClr val="dk1"/>
                </a:solidFill>
              </a:rPr>
              <a:t> (black line)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MSS (Minimum Shelf Stock)</a:t>
            </a:r>
            <a:r>
              <a:rPr lang="en">
                <a:solidFill>
                  <a:schemeClr val="dk1"/>
                </a:solidFill>
              </a:rPr>
              <a:t> (red line)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Reorder Quantity</a:t>
            </a:r>
            <a:r>
              <a:rPr lang="en">
                <a:solidFill>
                  <a:schemeClr val="dk1"/>
                </a:solidFill>
              </a:rPr>
              <a:t> (blue line, ~2× MSS)</a:t>
            </a:r>
            <a:endParaRPr>
              <a:solidFill>
                <a:schemeClr val="dk1"/>
              </a:solidFill>
            </a:endParaRPr>
          </a:p>
          <a:p>
            <a:pPr indent="0" lvl="0" marL="0" rtl="0" algn="l">
              <a:lnSpc>
                <a:spcPct val="115000"/>
              </a:lnSpc>
              <a:spcBef>
                <a:spcPts val="1800"/>
              </a:spcBef>
              <a:spcAft>
                <a:spcPts val="0"/>
              </a:spcAft>
              <a:buNone/>
            </a:pPr>
            <a:r>
              <a:rPr b="1" lang="en" sz="1700">
                <a:solidFill>
                  <a:schemeClr val="dk1"/>
                </a:solidFill>
              </a:rPr>
              <a:t>🔍 WHAT THE ALGORITHM IS DOING</a:t>
            </a:r>
            <a:endParaRPr b="1" sz="1700">
              <a:solidFill>
                <a:schemeClr val="dk1"/>
              </a:solidFill>
            </a:endParaRPr>
          </a:p>
          <a:p>
            <a:pPr indent="0" lvl="0" marL="0" rtl="0" algn="l">
              <a:lnSpc>
                <a:spcPct val="115000"/>
              </a:lnSpc>
              <a:spcBef>
                <a:spcPts val="1200"/>
              </a:spcBef>
              <a:spcAft>
                <a:spcPts val="0"/>
              </a:spcAft>
              <a:buNone/>
            </a:pPr>
            <a:r>
              <a:rPr lang="en">
                <a:solidFill>
                  <a:schemeClr val="dk1"/>
                </a:solidFill>
              </a:rPr>
              <a:t>The </a:t>
            </a:r>
            <a:r>
              <a:rPr b="1" lang="en">
                <a:solidFill>
                  <a:schemeClr val="dk1"/>
                </a:solidFill>
              </a:rPr>
              <a:t>Master Planning Algorithm</a:t>
            </a:r>
            <a:r>
              <a:rPr lang="en">
                <a:solidFill>
                  <a:schemeClr val="dk1"/>
                </a:solidFill>
              </a:rPr>
              <a:t> estimates </a:t>
            </a:r>
            <a:r>
              <a:rPr b="1" lang="en">
                <a:solidFill>
                  <a:schemeClr val="dk1"/>
                </a:solidFill>
              </a:rPr>
              <a:t>how much stock a store should always have (MSS)</a:t>
            </a:r>
            <a:r>
              <a:rPr lang="en">
                <a:solidFill>
                  <a:schemeClr val="dk1"/>
                </a:solidFill>
              </a:rPr>
              <a:t> and </a:t>
            </a:r>
            <a:r>
              <a:rPr b="1" lang="en">
                <a:solidFill>
                  <a:schemeClr val="dk1"/>
                </a:solidFill>
              </a:rPr>
              <a:t>how much to reorder (Reorder Quantity)</a:t>
            </a:r>
            <a:r>
              <a:rPr lang="en">
                <a:solidFill>
                  <a:schemeClr val="dk1"/>
                </a:solidFill>
              </a:rPr>
              <a:t> based on </a:t>
            </a:r>
            <a:r>
              <a:rPr b="1" lang="en">
                <a:solidFill>
                  <a:schemeClr val="dk1"/>
                </a:solidFill>
              </a:rPr>
              <a:t>past sales</a:t>
            </a:r>
            <a:r>
              <a:rPr lang="en">
                <a:solidFill>
                  <a:schemeClr val="dk1"/>
                </a:solidFill>
              </a:rPr>
              <a:t> (especially PD1) and standard deviation (to avoid overreacting to weird spikes or drops).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MSS</a:t>
            </a:r>
            <a:r>
              <a:rPr lang="en">
                <a:solidFill>
                  <a:schemeClr val="dk1"/>
                </a:solidFill>
              </a:rPr>
              <a:t> = expected 10-day demand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Reorder Quantity</a:t>
            </a:r>
            <a:r>
              <a:rPr lang="en">
                <a:solidFill>
                  <a:schemeClr val="dk1"/>
                </a:solidFill>
              </a:rPr>
              <a:t> = MSS + expected 10-day demand (so basically </a:t>
            </a:r>
            <a:r>
              <a:rPr b="1" lang="en">
                <a:solidFill>
                  <a:schemeClr val="dk1"/>
                </a:solidFill>
              </a:rPr>
              <a:t>double</a:t>
            </a:r>
            <a:r>
              <a:rPr lang="en">
                <a:solidFill>
                  <a:schemeClr val="dk1"/>
                </a:solidFill>
              </a:rPr>
              <a:t> of MSS for many items)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This is a </a:t>
            </a:r>
            <a:r>
              <a:rPr b="1" lang="en">
                <a:solidFill>
                  <a:schemeClr val="dk1"/>
                </a:solidFill>
              </a:rPr>
              <a:t>forecast-based inventory model</a:t>
            </a:r>
            <a:r>
              <a:rPr lang="en">
                <a:solidFill>
                  <a:schemeClr val="dk1"/>
                </a:solidFill>
              </a:rPr>
              <a:t>. It’s assuming that recent high sales trends will continue </a:t>
            </a:r>
            <a:r>
              <a:rPr b="1" lang="en">
                <a:solidFill>
                  <a:schemeClr val="dk1"/>
                </a:solidFill>
              </a:rPr>
              <a:t>unless the data shows strong variability</a:t>
            </a:r>
            <a:r>
              <a:rPr lang="en">
                <a:solidFill>
                  <a:schemeClr val="dk1"/>
                </a:solidFill>
              </a:rPr>
              <a:t> (std dev &gt; 3).</a:t>
            </a:r>
            <a:endParaRPr>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 SALES PATTERN SUMMARY</a:t>
            </a:r>
            <a:endParaRPr b="1" sz="1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You gave critical examples, so let’s summarize </a:t>
            </a:r>
            <a:r>
              <a:rPr lang="en">
                <a:solidFill>
                  <a:schemeClr val="dk1"/>
                </a:solidFill>
              </a:rPr>
              <a:t>my</a:t>
            </a:r>
            <a:r>
              <a:rPr lang="en">
                <a:solidFill>
                  <a:schemeClr val="dk1"/>
                </a:solidFill>
              </a:rPr>
              <a:t> product’s story:</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Weeks 16–36 (High Sales Period)</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Sales </a:t>
            </a:r>
            <a:r>
              <a:rPr b="1" lang="en">
                <a:solidFill>
                  <a:schemeClr val="dk1"/>
                </a:solidFill>
              </a:rPr>
              <a:t>regularly exceed</a:t>
            </a:r>
            <a:r>
              <a:rPr lang="en">
                <a:solidFill>
                  <a:schemeClr val="dk1"/>
                </a:solidFill>
              </a:rPr>
              <a:t> MSS.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Examples: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Week 18: Sales (172) &gt; MSS (147.43)</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Week 30: Sales (203) &gt; MSS (182.48)</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Week 36: Sales (255) &gt; MSS (224.95)</a:t>
            </a:r>
            <a:br>
              <a:rPr lang="en">
                <a:solidFill>
                  <a:schemeClr val="dk1"/>
                </a:solidFill>
              </a:rPr>
            </a:b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 </a:t>
            </a:r>
            <a:r>
              <a:rPr b="1" lang="en">
                <a:solidFill>
                  <a:schemeClr val="dk1"/>
                </a:solidFill>
              </a:rPr>
              <a:t>What this means: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product is moving fast.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MSS is well-justified.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Reordering logic is working — it’s keeping up with demand.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You’re not risking stockouts — maybe even </a:t>
            </a:r>
            <a:r>
              <a:rPr b="1" lang="en">
                <a:solidFill>
                  <a:schemeClr val="dk1"/>
                </a:solidFill>
              </a:rPr>
              <a:t>underestimating</a:t>
            </a:r>
            <a:r>
              <a:rPr lang="en">
                <a:solidFill>
                  <a:schemeClr val="dk1"/>
                </a:solidFill>
              </a:rPr>
              <a:t> demand slightly.</a:t>
            </a: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 Weeks 42–53 (Sharp Sales Decline)</a:t>
            </a:r>
            <a:endParaRPr b="1" sz="1300">
              <a:solidFill>
                <a:schemeClr val="dk1"/>
              </a:solidFill>
            </a:endParaRPr>
          </a:p>
          <a:p>
            <a:pPr indent="0" lvl="0" marL="0" rtl="0" algn="l">
              <a:lnSpc>
                <a:spcPct val="115000"/>
              </a:lnSpc>
              <a:spcBef>
                <a:spcPts val="1200"/>
              </a:spcBef>
              <a:spcAft>
                <a:spcPts val="0"/>
              </a:spcAft>
              <a:buNone/>
            </a:pPr>
            <a:r>
              <a:rPr lang="en">
                <a:solidFill>
                  <a:schemeClr val="dk1"/>
                </a:solidFill>
              </a:rPr>
              <a:t>Sales </a:t>
            </a:r>
            <a:r>
              <a:rPr b="1" lang="en">
                <a:solidFill>
                  <a:schemeClr val="dk1"/>
                </a:solidFill>
              </a:rPr>
              <a:t>drop significantly</a:t>
            </a:r>
            <a:r>
              <a:rPr lang="en">
                <a:solidFill>
                  <a:schemeClr val="dk1"/>
                </a:solidFill>
              </a:rPr>
              <a:t> below MSS.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Examples: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Week 42: Sales ~150 vs MSS ~288</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Week 53: Sales </a:t>
            </a:r>
            <a:r>
              <a:rPr b="1" lang="en">
                <a:solidFill>
                  <a:schemeClr val="dk1"/>
                </a:solidFill>
              </a:rPr>
              <a:t>76</a:t>
            </a:r>
            <a:r>
              <a:rPr lang="en">
                <a:solidFill>
                  <a:schemeClr val="dk1"/>
                </a:solidFill>
              </a:rPr>
              <a:t> vs MSS </a:t>
            </a:r>
            <a:r>
              <a:rPr b="1" lang="en">
                <a:solidFill>
                  <a:schemeClr val="dk1"/>
                </a:solidFill>
              </a:rPr>
              <a:t>244.86</a:t>
            </a:r>
            <a:br>
              <a:rPr b="1" lang="en">
                <a:solidFill>
                  <a:schemeClr val="dk1"/>
                </a:solidFill>
              </a:rPr>
            </a:br>
            <a:endParaRPr b="1">
              <a:solidFill>
                <a:schemeClr val="dk1"/>
              </a:solidFill>
            </a:endParaRPr>
          </a:p>
          <a:p>
            <a:pPr indent="0" lvl="0" marL="0" rtl="0" algn="l">
              <a:lnSpc>
                <a:spcPct val="115000"/>
              </a:lnSpc>
              <a:spcBef>
                <a:spcPts val="1200"/>
              </a:spcBef>
              <a:spcAft>
                <a:spcPts val="0"/>
              </a:spcAft>
              <a:buNone/>
            </a:pPr>
            <a:r>
              <a:rPr lang="en">
                <a:solidFill>
                  <a:schemeClr val="dk1"/>
                </a:solidFill>
              </a:rPr>
              <a:t>⚠️ </a:t>
            </a:r>
            <a:r>
              <a:rPr b="1" lang="en">
                <a:solidFill>
                  <a:schemeClr val="dk1"/>
                </a:solidFill>
              </a:rPr>
              <a:t>What this means:</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algorithm is still using </a:t>
            </a:r>
            <a:r>
              <a:rPr b="1" lang="en">
                <a:solidFill>
                  <a:schemeClr val="dk1"/>
                </a:solidFill>
              </a:rPr>
              <a:t>high previous sales</a:t>
            </a:r>
            <a:r>
              <a:rPr lang="en">
                <a:solidFill>
                  <a:schemeClr val="dk1"/>
                </a:solidFill>
              </a:rPr>
              <a:t> (like from PD1 or the Combined Average) to calculate MSS.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However, </a:t>
            </a:r>
            <a:r>
              <a:rPr b="1" lang="en">
                <a:solidFill>
                  <a:schemeClr val="dk1"/>
                </a:solidFill>
              </a:rPr>
              <a:t>recent sales have sharply declined</a:t>
            </a:r>
            <a:r>
              <a:rPr lang="en">
                <a:solidFill>
                  <a:schemeClr val="dk1"/>
                </a:solidFill>
              </a:rPr>
              <a: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store is </a:t>
            </a:r>
            <a:r>
              <a:rPr b="1" lang="en">
                <a:solidFill>
                  <a:schemeClr val="dk1"/>
                </a:solidFill>
              </a:rPr>
              <a:t>likely overstocked</a:t>
            </a:r>
            <a:r>
              <a:rPr lang="en">
                <a:solidFill>
                  <a:schemeClr val="dk1"/>
                </a:solidFill>
              </a:rPr>
              <a:t> — demand dropped but MSS and reorder quantities remained high.</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algorithm might not be reacting fast enough to recent drops — or PD1 was just so high that it’s still driving the numbers.</a:t>
            </a:r>
            <a:br>
              <a:rPr lang="en">
                <a:solidFill>
                  <a:schemeClr val="dk1"/>
                </a:solidFill>
              </a:rPr>
            </a:br>
            <a:endParaRPr>
              <a:solidFill>
                <a:schemeClr val="dk1"/>
              </a:solidFill>
            </a:endParaRPr>
          </a:p>
          <a:p>
            <a:pPr indent="0" lvl="0" marL="0" rtl="0" algn="l">
              <a:lnSpc>
                <a:spcPct val="115000"/>
              </a:lnSpc>
              <a:spcBef>
                <a:spcPts val="1800"/>
              </a:spcBef>
              <a:spcAft>
                <a:spcPts val="0"/>
              </a:spcAft>
              <a:buNone/>
            </a:pPr>
            <a:r>
              <a:rPr b="1" lang="en" sz="1700">
                <a:solidFill>
                  <a:schemeClr val="dk1"/>
                </a:solidFill>
              </a:rPr>
              <a:t>🧠 HOW TO THINK ABOUT EACH METRIC</a:t>
            </a:r>
            <a:endParaRPr b="1" sz="1700">
              <a:solidFill>
                <a:schemeClr val="dk1"/>
              </a:solidFill>
            </a:endParaRPr>
          </a:p>
          <a:p>
            <a:pPr indent="0" lvl="0" marL="0" rtl="0" algn="l">
              <a:lnSpc>
                <a:spcPct val="115000"/>
              </a:lnSpc>
              <a:spcBef>
                <a:spcPts val="1200"/>
              </a:spcBef>
              <a:spcAft>
                <a:spcPts val="0"/>
              </a:spcAft>
              <a:buNone/>
            </a:pPr>
            <a:r>
              <a:rPr b="1" lang="en">
                <a:solidFill>
                  <a:schemeClr val="dk1"/>
                </a:solidFill>
              </a:rPr>
              <a:t>Sales &gt; MSS						Inventory is well-used; demand is high. ✅</a:t>
            </a:r>
            <a:br>
              <a:rPr b="1" lang="en">
                <a:solidFill>
                  <a:schemeClr val="dk1"/>
                </a:solidFill>
              </a:rPr>
            </a:br>
            <a:r>
              <a:rPr b="1" lang="en">
                <a:solidFill>
                  <a:schemeClr val="dk1"/>
                </a:solidFill>
              </a:rPr>
              <a:t>Sales &lt; MSS (briefly)				</a:t>
            </a:r>
            <a:r>
              <a:rPr lang="en">
                <a:solidFill>
                  <a:schemeClr val="dk1"/>
                </a:solidFill>
              </a:rPr>
              <a:t>Could be a </a:t>
            </a:r>
            <a:r>
              <a:rPr b="1" lang="en">
                <a:solidFill>
                  <a:schemeClr val="dk1"/>
                </a:solidFill>
              </a:rPr>
              <a:t>short-term dip</a:t>
            </a:r>
            <a:r>
              <a:rPr lang="en">
                <a:solidFill>
                  <a:schemeClr val="dk1"/>
                </a:solidFill>
              </a:rPr>
              <a:t>, maybe okay.</a:t>
            </a:r>
            <a:br>
              <a:rPr b="1" lang="en">
                <a:solidFill>
                  <a:schemeClr val="dk1"/>
                </a:solidFill>
              </a:rPr>
            </a:br>
            <a:r>
              <a:rPr b="1" lang="en">
                <a:solidFill>
                  <a:schemeClr val="dk1"/>
                </a:solidFill>
              </a:rPr>
              <a:t>Sales &lt; MSS (for many weeks)			</a:t>
            </a:r>
            <a:r>
              <a:rPr lang="en">
                <a:solidFill>
                  <a:schemeClr val="dk1"/>
                </a:solidFill>
              </a:rPr>
              <a:t>🚨 </a:t>
            </a:r>
            <a:r>
              <a:rPr b="1" lang="en">
                <a:solidFill>
                  <a:schemeClr val="dk1"/>
                </a:solidFill>
              </a:rPr>
              <a:t>Overstock risk</a:t>
            </a:r>
            <a:r>
              <a:rPr lang="en">
                <a:solidFill>
                  <a:schemeClr val="dk1"/>
                </a:solidFill>
              </a:rPr>
              <a:t>. Demand may be overestimated.</a:t>
            </a:r>
            <a:br>
              <a:rPr b="1" lang="en">
                <a:solidFill>
                  <a:schemeClr val="dk1"/>
                </a:solidFill>
              </a:rPr>
            </a:br>
            <a:r>
              <a:rPr b="1" lang="en">
                <a:solidFill>
                  <a:schemeClr val="dk1"/>
                </a:solidFill>
              </a:rPr>
              <a:t>Sales ≈ Reorder Qty					🔁 ABS reordering just in time. Possibly good — but risky if there’s a surge.</a:t>
            </a:r>
            <a:br>
              <a:rPr b="1" lang="en">
                <a:solidFill>
                  <a:schemeClr val="dk1"/>
                </a:solidFill>
              </a:rPr>
            </a:br>
            <a:r>
              <a:rPr b="1" lang="en">
                <a:solidFill>
                  <a:schemeClr val="dk1"/>
                </a:solidFill>
              </a:rPr>
              <a:t>Sales far below both MSS &amp; Reorder Qty		❌ Oversupply. ABS holding too much product. Wasted shelf space, tied-up inventory.</a:t>
            </a:r>
            <a:endParaRPr b="1">
              <a:solidFill>
                <a:schemeClr val="dk1"/>
              </a:solidFill>
            </a:endParaRPr>
          </a:p>
          <a:p>
            <a:pPr indent="0" lvl="0" marL="0" rtl="0" algn="l">
              <a:lnSpc>
                <a:spcPct val="115000"/>
              </a:lnSpc>
              <a:spcBef>
                <a:spcPts val="1800"/>
              </a:spcBef>
              <a:spcAft>
                <a:spcPts val="0"/>
              </a:spcAft>
              <a:buNone/>
            </a:pPr>
            <a:r>
              <a:rPr b="1" lang="en" sz="1700">
                <a:solidFill>
                  <a:schemeClr val="dk1"/>
                </a:solidFill>
              </a:rPr>
              <a:t>🧩 WHY THIS HAPPENED</a:t>
            </a:r>
            <a:endParaRPr b="1" sz="1700">
              <a:solidFill>
                <a:schemeClr val="dk1"/>
              </a:solidFill>
            </a:endParaRPr>
          </a:p>
          <a:p>
            <a:pPr indent="0" lvl="0" marL="0" rtl="0" algn="l">
              <a:lnSpc>
                <a:spcPct val="115000"/>
              </a:lnSpc>
              <a:spcBef>
                <a:spcPts val="1200"/>
              </a:spcBef>
              <a:spcAft>
                <a:spcPts val="0"/>
              </a:spcAft>
              <a:buNone/>
            </a:pPr>
            <a:r>
              <a:rPr lang="en">
                <a:solidFill>
                  <a:schemeClr val="dk1"/>
                </a:solidFill>
              </a:rPr>
              <a:t>The algorithm prioritizes </a:t>
            </a:r>
            <a:r>
              <a:rPr b="1" lang="en">
                <a:solidFill>
                  <a:schemeClr val="dk1"/>
                </a:solidFill>
              </a:rPr>
              <a:t>past trends</a:t>
            </a:r>
            <a:r>
              <a:rPr lang="en">
                <a:solidFill>
                  <a:schemeClr val="dk1"/>
                </a:solidFill>
              </a:rPr>
              <a:t> — especially </a:t>
            </a:r>
            <a:r>
              <a:rPr b="1" lang="en">
                <a:solidFill>
                  <a:schemeClr val="dk1"/>
                </a:solidFill>
              </a:rPr>
              <a:t>PD1 (recent 5-week period)</a:t>
            </a:r>
            <a:r>
              <a:rPr lang="en">
                <a:solidFill>
                  <a:schemeClr val="dk1"/>
                </a:solidFill>
              </a:rPr>
              <a:t> — but only switches to a combined average if </a:t>
            </a:r>
            <a:r>
              <a:rPr b="1" lang="en">
                <a:solidFill>
                  <a:schemeClr val="dk1"/>
                </a:solidFill>
              </a:rPr>
              <a:t>sales variability is high</a:t>
            </a:r>
            <a:r>
              <a:rPr lang="en">
                <a:solidFill>
                  <a:schemeClr val="dk1"/>
                </a:solidFill>
              </a:rPr>
              <a:t>.</a:t>
            </a:r>
            <a:endParaRPr>
              <a:solidFill>
                <a:schemeClr val="dk1"/>
              </a:solidFill>
            </a:endParaRPr>
          </a:p>
          <a:p>
            <a:pPr indent="0" lvl="0" marL="0" rtl="0" algn="l">
              <a:lnSpc>
                <a:spcPct val="115000"/>
              </a:lnSpc>
              <a:spcBef>
                <a:spcPts val="1200"/>
              </a:spcBef>
              <a:spcAft>
                <a:spcPts val="0"/>
              </a:spcAft>
              <a:buNone/>
            </a:pPr>
            <a:r>
              <a:rPr lang="en">
                <a:solidFill>
                  <a:schemeClr val="dk1"/>
                </a:solidFill>
              </a:rPr>
              <a:t>In my case: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PD1 was likely very strong (weeks 31–35 or so)</a:t>
            </a:r>
            <a:r>
              <a:rPr lang="en">
                <a:solidFill>
                  <a:schemeClr val="dk1"/>
                </a:solidFill>
              </a:rPr>
              <a:t> — so the MSS stayed high.</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Sales crashed starting Week 41</a:t>
            </a:r>
            <a:r>
              <a:rPr lang="en">
                <a:solidFill>
                  <a:schemeClr val="dk1"/>
                </a:solidFill>
              </a:rPr>
              <a:t>, but the algorithm didn’t adjust quickly because: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Standard deviation may not have triggered a switch</a:t>
            </a:r>
            <a:r>
              <a:rPr lang="en">
                <a:solidFill>
                  <a:schemeClr val="dk1"/>
                </a:solidFill>
              </a:rPr>
              <a:t> to a lower average.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There is </a:t>
            </a:r>
            <a:r>
              <a:rPr b="1" lang="en">
                <a:solidFill>
                  <a:schemeClr val="dk1"/>
                </a:solidFill>
              </a:rPr>
              <a:t>no “cool down” logic</a:t>
            </a:r>
            <a:r>
              <a:rPr lang="en">
                <a:solidFill>
                  <a:schemeClr val="dk1"/>
                </a:solidFill>
              </a:rPr>
              <a:t> in the base algorithm — it doesn’t account for sudden market changes or seasonality unless you code it in.</a:t>
            </a:r>
            <a:endParaRPr>
              <a:solidFill>
                <a:schemeClr val="dk1"/>
              </a:solidFill>
            </a:endParaRPr>
          </a:p>
          <a:p>
            <a:pPr indent="0" lvl="0" marL="0" rtl="0" algn="l">
              <a:lnSpc>
                <a:spcPct val="115000"/>
              </a:lnSpc>
              <a:spcBef>
                <a:spcPts val="1800"/>
              </a:spcBef>
              <a:spcAft>
                <a:spcPts val="0"/>
              </a:spcAft>
              <a:buNone/>
            </a:pPr>
            <a:r>
              <a:rPr b="1" lang="en" sz="1700">
                <a:solidFill>
                  <a:schemeClr val="dk1"/>
                </a:solidFill>
              </a:rPr>
              <a:t>💡 HOW TO EXPLAIN THIS CLEARLY (IN SIMPLE TERMS)</a:t>
            </a:r>
            <a:endParaRPr b="1" sz="1700">
              <a:solidFill>
                <a:schemeClr val="dk1"/>
              </a:solidFill>
            </a:endParaRPr>
          </a:p>
          <a:p>
            <a:pPr indent="0" lvl="0" marL="139700" rtl="0" algn="l">
              <a:lnSpc>
                <a:spcPct val="115000"/>
              </a:lnSpc>
              <a:spcBef>
                <a:spcPts val="400"/>
              </a:spcBef>
              <a:spcAft>
                <a:spcPts val="0"/>
              </a:spcAft>
              <a:buNone/>
            </a:pPr>
            <a:r>
              <a:rPr lang="en" sz="1050">
                <a:solidFill>
                  <a:srgbClr val="0E0E0E"/>
                </a:solidFill>
              </a:rPr>
              <a:t>“From Weeks 16–36, this product had high sales — often above the target inventory level (MSS), which means our planning was solid. But starting around Week 41, demand dropped significantly while MSS remained high. Since the algorithm relies on past strong sales to calculate inventory needs, it continued suggesting high reorder quantities even though demand had declined. This led to a mismatch between inventory and actual demand, meaning the store may be overstocked in the last part of the year.”</a:t>
            </a:r>
            <a:endParaRPr>
              <a:solidFill>
                <a:schemeClr val="dk1"/>
              </a:solidFill>
            </a:endParaRPr>
          </a:p>
          <a:p>
            <a:pPr indent="0" lvl="0" marL="0" rtl="0" algn="l">
              <a:lnSpc>
                <a:spcPct val="115000"/>
              </a:lnSpc>
              <a:spcBef>
                <a:spcPts val="1200"/>
              </a:spcBef>
              <a:spcAft>
                <a:spcPts val="0"/>
              </a:spcAft>
              <a:buNone/>
            </a:pPr>
            <a:br>
              <a:rPr lang="en">
                <a:solidFill>
                  <a:schemeClr val="dk1"/>
                </a:solidFill>
              </a:rPr>
            </a:b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354a4bd0f5c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354a4bd0f5c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 QUICK REMINDER – What Do These Lines Mean?</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Black line = Sales (in bottles)</a:t>
            </a:r>
            <a:br>
              <a:rPr b="1" lang="en">
                <a:solidFill>
                  <a:schemeClr val="dk1"/>
                </a:solidFill>
              </a:rPr>
            </a:br>
            <a:r>
              <a:rPr lang="en">
                <a:solidFill>
                  <a:schemeClr val="dk1"/>
                </a:solidFill>
              </a:rPr>
              <a:t> Shows how many bottles were sold each week.</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Red line = MSS (Minimum Shelf Stock)</a:t>
            </a:r>
            <a:br>
              <a:rPr b="1" lang="en">
                <a:solidFill>
                  <a:schemeClr val="dk1"/>
                </a:solidFill>
              </a:rPr>
            </a:br>
            <a:r>
              <a:rPr lang="en">
                <a:solidFill>
                  <a:schemeClr val="dk1"/>
                </a:solidFill>
              </a:rPr>
              <a:t> This is the </a:t>
            </a:r>
            <a:r>
              <a:rPr i="1" lang="en">
                <a:solidFill>
                  <a:schemeClr val="dk1"/>
                </a:solidFill>
              </a:rPr>
              <a:t>minimum</a:t>
            </a:r>
            <a:r>
              <a:rPr lang="en">
                <a:solidFill>
                  <a:schemeClr val="dk1"/>
                </a:solidFill>
              </a:rPr>
              <a:t> number of bottles the store wants to always have on hand.</a:t>
            </a:r>
            <a:br>
              <a:rPr lang="en">
                <a:solidFill>
                  <a:schemeClr val="dk1"/>
                </a:solidFill>
              </a:rPr>
            </a:br>
            <a:r>
              <a:rPr lang="en">
                <a:solidFill>
                  <a:schemeClr val="dk1"/>
                </a:solidFill>
              </a:rPr>
              <a:t> If sales get close to or go over this line, it might be time to </a:t>
            </a:r>
            <a:r>
              <a:rPr b="1" lang="en">
                <a:solidFill>
                  <a:schemeClr val="dk1"/>
                </a:solidFill>
              </a:rPr>
              <a:t>reorder soon</a:t>
            </a:r>
            <a:r>
              <a:rPr lang="en">
                <a:solidFill>
                  <a:schemeClr val="dk1"/>
                </a:solidFill>
              </a:rPr>
              <a:t>.</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
                <a:solidFill>
                  <a:schemeClr val="dk1"/>
                </a:solidFill>
              </a:rPr>
              <a:t>Blue line = Reorder Quantity</a:t>
            </a:r>
            <a:br>
              <a:rPr b="1" lang="en">
                <a:solidFill>
                  <a:schemeClr val="dk1"/>
                </a:solidFill>
              </a:rPr>
            </a:br>
            <a:r>
              <a:rPr lang="en">
                <a:solidFill>
                  <a:schemeClr val="dk1"/>
                </a:solidFill>
              </a:rPr>
              <a:t> This is the </a:t>
            </a:r>
            <a:r>
              <a:rPr b="1" lang="en">
                <a:solidFill>
                  <a:schemeClr val="dk1"/>
                </a:solidFill>
              </a:rPr>
              <a:t>target inventory</a:t>
            </a:r>
            <a:r>
              <a:rPr lang="en">
                <a:solidFill>
                  <a:schemeClr val="dk1"/>
                </a:solidFill>
              </a:rPr>
              <a:t> level after restocking. It’s </a:t>
            </a:r>
            <a:r>
              <a:rPr b="1" lang="en">
                <a:solidFill>
                  <a:schemeClr val="dk1"/>
                </a:solidFill>
              </a:rPr>
              <a:t>twice the MSS</a:t>
            </a:r>
            <a:r>
              <a:rPr lang="en">
                <a:solidFill>
                  <a:schemeClr val="dk1"/>
                </a:solidFill>
              </a:rPr>
              <a:t> (based on the ABS algorithm).</a:t>
            </a:r>
            <a:endParaRPr>
              <a:solidFill>
                <a:schemeClr val="dk1"/>
              </a:solidFill>
            </a:endParaRPr>
          </a:p>
          <a:p>
            <a:pPr indent="0" lvl="0" marL="0" rtl="0" algn="l">
              <a:lnSpc>
                <a:spcPct val="115000"/>
              </a:lnSpc>
              <a:spcBef>
                <a:spcPts val="1800"/>
              </a:spcBef>
              <a:spcAft>
                <a:spcPts val="0"/>
              </a:spcAft>
              <a:buNone/>
            </a:pPr>
            <a:r>
              <a:rPr b="1" lang="en" sz="1700">
                <a:solidFill>
                  <a:schemeClr val="dk1"/>
                </a:solidFill>
              </a:rPr>
              <a:t>🧾 BASIC ALGORITHM BEHAVIOR (Summary)</a:t>
            </a:r>
            <a:endParaRPr b="1" sz="1700">
              <a:solidFill>
                <a:schemeClr val="dk1"/>
              </a:solidFill>
            </a:endParaRPr>
          </a:p>
          <a:p>
            <a:pPr indent="0" lvl="0" marL="0" rtl="0" algn="l">
              <a:lnSpc>
                <a:spcPct val="115000"/>
              </a:lnSpc>
              <a:spcBef>
                <a:spcPts val="1200"/>
              </a:spcBef>
              <a:spcAft>
                <a:spcPts val="0"/>
              </a:spcAft>
              <a:buNone/>
            </a:pPr>
            <a:r>
              <a:rPr lang="en">
                <a:solidFill>
                  <a:schemeClr val="dk1"/>
                </a:solidFill>
              </a:rPr>
              <a:t>For each week:</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lang="en">
                <a:solidFill>
                  <a:schemeClr val="dk1"/>
                </a:solidFill>
              </a:rPr>
              <a:t>It looks at recent sales (weighted by period or average).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Based on that, it calculates: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Red line (MSS) = average weekly sales × 10 (the reorder threshold in days)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Blue line (Reorder Qty) = average weekly sales × (10 [MSS] + 10 [Lead Time]) = 20 days worth of stock.</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If actual sales (black line) are </a:t>
            </a:r>
            <a:r>
              <a:rPr b="1" lang="en">
                <a:solidFill>
                  <a:schemeClr val="dk1"/>
                </a:solidFill>
              </a:rPr>
              <a:t>close to or above the red line</a:t>
            </a:r>
            <a:r>
              <a:rPr lang="en">
                <a:solidFill>
                  <a:schemeClr val="dk1"/>
                </a:solidFill>
              </a:rPr>
              <a:t>, it means inventory is running low, and it’s </a:t>
            </a:r>
            <a:r>
              <a:rPr b="1" lang="en">
                <a:solidFill>
                  <a:schemeClr val="dk1"/>
                </a:solidFill>
              </a:rPr>
              <a:t>time to reorder</a:t>
            </a:r>
            <a:r>
              <a:rPr lang="en">
                <a:solidFill>
                  <a:schemeClr val="dk1"/>
                </a:solidFill>
              </a:rPr>
              <a:t>.</a:t>
            </a:r>
            <a:endParaRPr>
              <a:solidFill>
                <a:schemeClr val="dk1"/>
              </a:solidFill>
            </a:endParaRPr>
          </a:p>
          <a:p>
            <a:pPr indent="0" lvl="0" marL="0" rtl="0" algn="l">
              <a:lnSpc>
                <a:spcPct val="115000"/>
              </a:lnSpc>
              <a:spcBef>
                <a:spcPts val="1800"/>
              </a:spcBef>
              <a:spcAft>
                <a:spcPts val="0"/>
              </a:spcAft>
              <a:buNone/>
            </a:pPr>
            <a:r>
              <a:rPr b="1" lang="en" sz="1700">
                <a:solidFill>
                  <a:schemeClr val="dk1"/>
                </a:solidFill>
              </a:rPr>
              <a:t>📊 WHAT’S HAPPENING WITH DISARONNO AMARETTO - 750ML?</a:t>
            </a:r>
            <a:endParaRPr b="1" sz="1700">
              <a:solidFill>
                <a:schemeClr val="dk1"/>
              </a:solidFill>
            </a:endParaRPr>
          </a:p>
          <a:p>
            <a:pPr indent="0" lvl="0" marL="0" rtl="0" algn="l">
              <a:lnSpc>
                <a:spcPct val="115000"/>
              </a:lnSpc>
              <a:spcBef>
                <a:spcPts val="1400"/>
              </a:spcBef>
              <a:spcAft>
                <a:spcPts val="0"/>
              </a:spcAft>
              <a:buNone/>
            </a:pPr>
            <a:r>
              <a:rPr b="1" lang="en" sz="1300">
                <a:solidFill>
                  <a:schemeClr val="dk1"/>
                </a:solidFill>
              </a:rPr>
              <a:t>🟠 GENERAL SALES PATTERN:</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a:solidFill>
                  <a:schemeClr val="dk1"/>
                </a:solidFill>
              </a:rPr>
              <a:t>Sales are up and down</a:t>
            </a:r>
            <a:r>
              <a:rPr lang="en">
                <a:solidFill>
                  <a:schemeClr val="dk1"/>
                </a:solidFill>
              </a:rPr>
              <a:t>, not totally stable.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Sales start low (Week 16: 4 bottles = ~1 case), then:</a:t>
            </a:r>
            <a:br>
              <a:rPr lang="en">
                <a:solidFill>
                  <a:schemeClr val="dk1"/>
                </a:solidFill>
              </a:rPr>
            </a:b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Spike randomly</a:t>
            </a:r>
            <a:r>
              <a:rPr lang="en">
                <a:solidFill>
                  <a:schemeClr val="dk1"/>
                </a:solidFill>
              </a:rPr>
              <a:t> (e.g., Weeks 20, 21, 27)</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Dip sharply</a:t>
            </a:r>
            <a:r>
              <a:rPr lang="en">
                <a:solidFill>
                  <a:schemeClr val="dk1"/>
                </a:solidFill>
              </a:rPr>
              <a:t> (Weeks 32–38: sales are very low)</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b="1" lang="en">
                <a:solidFill>
                  <a:schemeClr val="dk1"/>
                </a:solidFill>
              </a:rPr>
              <a:t>Climb strongly</a:t>
            </a:r>
            <a:r>
              <a:rPr lang="en">
                <a:solidFill>
                  <a:schemeClr val="dk1"/>
                </a:solidFill>
              </a:rPr>
              <a:t> from Week 45 to 52 (up to 27 bottles in Week 52 — more than 2 full cases)</a:t>
            </a:r>
            <a:br>
              <a:rPr lang="en">
                <a:solidFill>
                  <a:schemeClr val="dk1"/>
                </a:solidFill>
              </a:rPr>
            </a:br>
            <a:endParaRPr>
              <a:solidFill>
                <a:schemeClr val="dk1"/>
              </a:solidFill>
            </a:endParaRPr>
          </a:p>
          <a:p>
            <a:pPr indent="0" lvl="0" marL="0" rtl="0" algn="l">
              <a:lnSpc>
                <a:spcPct val="115000"/>
              </a:lnSpc>
              <a:spcBef>
                <a:spcPts val="1800"/>
              </a:spcBef>
              <a:spcAft>
                <a:spcPts val="0"/>
              </a:spcAft>
              <a:buNone/>
            </a:pPr>
            <a:r>
              <a:rPr b="1" lang="en" sz="1700">
                <a:solidFill>
                  <a:schemeClr val="dk1"/>
                </a:solidFill>
              </a:rPr>
              <a:t>🔍 HOW TO INTERPRET THE BEHAVIOR:</a:t>
            </a:r>
            <a:endParaRPr b="1" sz="1700">
              <a:solidFill>
                <a:schemeClr val="dk1"/>
              </a:solidFill>
            </a:endParaRPr>
          </a:p>
          <a:p>
            <a:pPr indent="0" lvl="0" marL="0" rtl="0" algn="l">
              <a:lnSpc>
                <a:spcPct val="115000"/>
              </a:lnSpc>
              <a:spcBef>
                <a:spcPts val="1400"/>
              </a:spcBef>
              <a:spcAft>
                <a:spcPts val="0"/>
              </a:spcAft>
              <a:buNone/>
            </a:pPr>
            <a:r>
              <a:rPr b="1" lang="en" sz="1300">
                <a:solidFill>
                  <a:schemeClr val="dk1"/>
                </a:solidFill>
              </a:rPr>
              <a:t>🧵 Weeks 16–21</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 Sales are </a:t>
            </a:r>
            <a:r>
              <a:rPr b="1" lang="en">
                <a:solidFill>
                  <a:schemeClr val="dk1"/>
                </a:solidFill>
              </a:rPr>
              <a:t>sometimes below</a:t>
            </a:r>
            <a:r>
              <a:rPr lang="en">
                <a:solidFill>
                  <a:schemeClr val="dk1"/>
                </a:solidFill>
              </a:rPr>
              <a:t> the MSS (red line), meaning inventory probably remained </a:t>
            </a:r>
            <a:r>
              <a:rPr b="1" lang="en">
                <a:solidFill>
                  <a:schemeClr val="dk1"/>
                </a:solidFill>
              </a:rPr>
              <a:t>stable</a:t>
            </a:r>
            <a:r>
              <a:rPr lang="en">
                <a:solidFill>
                  <a:schemeClr val="dk1"/>
                </a:solidFill>
              </a:rPr>
              <a: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algorithm doesn’t change MSS much here — it’s around 12–15, assuming recent sales stay modest.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a:t>
            </a:r>
            <a:r>
              <a:rPr i="1" lang="en">
                <a:solidFill>
                  <a:schemeClr val="dk1"/>
                </a:solidFill>
              </a:rPr>
              <a:t>Interpretation:</a:t>
            </a:r>
            <a:r>
              <a:rPr lang="en">
                <a:solidFill>
                  <a:schemeClr val="dk1"/>
                </a:solidFill>
              </a:rPr>
              <a:t> Demand is low to medium. No urgent changes needed yet.</a:t>
            </a:r>
            <a:endParaRPr>
              <a:solidFill>
                <a:schemeClr val="dk1"/>
              </a:solidFill>
            </a:endParaRPr>
          </a:p>
          <a:p>
            <a:pPr indent="0" lvl="0" marL="0" rtl="0" algn="l">
              <a:lnSpc>
                <a:spcPct val="115000"/>
              </a:lnSpc>
              <a:spcBef>
                <a:spcPts val="1400"/>
              </a:spcBef>
              <a:spcAft>
                <a:spcPts val="0"/>
              </a:spcAft>
              <a:buNone/>
            </a:pPr>
            <a:r>
              <a:rPr b="1" lang="en" sz="1300">
                <a:solidFill>
                  <a:schemeClr val="dk1"/>
                </a:solidFill>
              </a:rPr>
              <a:t>📉 Weeks 32–38: Drop in Sales</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Sales stay </a:t>
            </a:r>
            <a:r>
              <a:rPr b="1" lang="en">
                <a:solidFill>
                  <a:schemeClr val="dk1"/>
                </a:solidFill>
              </a:rPr>
              <a:t>well below</a:t>
            </a:r>
            <a:r>
              <a:rPr lang="en">
                <a:solidFill>
                  <a:schemeClr val="dk1"/>
                </a:solidFill>
              </a:rPr>
              <a:t> MSS (sales as low as 2–4 bottles while MSS is still ~7–9).</a:t>
            </a:r>
            <a:br>
              <a:rPr lang="en">
                <a:solidFill>
                  <a:schemeClr val="dk1"/>
                </a:solidFill>
              </a:rPr>
            </a:br>
            <a:r>
              <a:rPr lang="en">
                <a:solidFill>
                  <a:schemeClr val="dk1"/>
                </a:solidFill>
              </a:rPr>
              <a:t>🔻 This is an example where the algorithm is </a:t>
            </a:r>
            <a:r>
              <a:rPr b="1" lang="en">
                <a:solidFill>
                  <a:schemeClr val="dk1"/>
                </a:solidFill>
              </a:rPr>
              <a:t>slow to respond</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MSS (red line) </a:t>
            </a:r>
            <a:r>
              <a:rPr b="1" lang="en">
                <a:solidFill>
                  <a:schemeClr val="dk1"/>
                </a:solidFill>
              </a:rPr>
              <a:t>lags behind</a:t>
            </a:r>
            <a:r>
              <a:rPr lang="en">
                <a:solidFill>
                  <a:schemeClr val="dk1"/>
                </a:solidFill>
              </a:rPr>
              <a:t> and doesn’t drop fast enough.</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Result: You’re </a:t>
            </a:r>
            <a:r>
              <a:rPr b="1" lang="en">
                <a:solidFill>
                  <a:schemeClr val="dk1"/>
                </a:solidFill>
              </a:rPr>
              <a:t>holding more inventory than needed</a:t>
            </a:r>
            <a:r>
              <a:rPr lang="en">
                <a:solidFill>
                  <a:schemeClr val="dk1"/>
                </a:solidFill>
              </a:rPr>
              <a: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a:t>
            </a:r>
            <a:r>
              <a:rPr i="1" lang="en">
                <a:solidFill>
                  <a:schemeClr val="dk1"/>
                </a:solidFill>
              </a:rPr>
              <a:t>Explanation:</a:t>
            </a:r>
            <a:r>
              <a:rPr lang="en">
                <a:solidFill>
                  <a:schemeClr val="dk1"/>
                </a:solidFill>
              </a:rPr>
              <a:t> The algorithm uses older sales in its averages (like 5-week blocks), so it takes a while to </a:t>
            </a:r>
            <a:r>
              <a:rPr b="1" lang="en">
                <a:solidFill>
                  <a:schemeClr val="dk1"/>
                </a:solidFill>
              </a:rPr>
              <a:t>recognize a drop</a:t>
            </a:r>
            <a:r>
              <a:rPr lang="en">
                <a:solidFill>
                  <a:schemeClr val="dk1"/>
                </a:solidFill>
              </a:rPr>
              <a:t> in demand.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a:t>
            </a:r>
            <a:r>
              <a:rPr i="1" lang="en">
                <a:solidFill>
                  <a:schemeClr val="dk1"/>
                </a:solidFill>
              </a:rPr>
              <a:t>This is a good time to suggest weighted averages or demand decay to speed up reaction.</a:t>
            </a:r>
            <a:endParaRPr i="1">
              <a:solidFill>
                <a:schemeClr val="dk1"/>
              </a:solidFill>
            </a:endParaRPr>
          </a:p>
          <a:p>
            <a:pPr indent="0" lvl="0" marL="0" rtl="0" algn="l">
              <a:lnSpc>
                <a:spcPct val="115000"/>
              </a:lnSpc>
              <a:spcBef>
                <a:spcPts val="1400"/>
              </a:spcBef>
              <a:spcAft>
                <a:spcPts val="0"/>
              </a:spcAft>
              <a:buNone/>
            </a:pPr>
            <a:r>
              <a:rPr b="1" lang="en" sz="1300">
                <a:solidFill>
                  <a:schemeClr val="dk1"/>
                </a:solidFill>
              </a:rPr>
              <a:t>🚀 Weeks 45–52: Sales Explode</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Weekly sales </a:t>
            </a:r>
            <a:r>
              <a:rPr b="1" lang="en">
                <a:solidFill>
                  <a:schemeClr val="dk1"/>
                </a:solidFill>
              </a:rPr>
              <a:t>go above</a:t>
            </a:r>
            <a:r>
              <a:rPr lang="en">
                <a:solidFill>
                  <a:schemeClr val="dk1"/>
                </a:solidFill>
              </a:rPr>
              <a:t> the red line </a:t>
            </a:r>
            <a:r>
              <a:rPr b="1" lang="en">
                <a:solidFill>
                  <a:schemeClr val="dk1"/>
                </a:solidFill>
              </a:rPr>
              <a:t>almost every week</a:t>
            </a:r>
            <a:r>
              <a:rPr lang="en">
                <a:solidFill>
                  <a:schemeClr val="dk1"/>
                </a:solidFill>
              </a:rPr>
              <a: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MSS is </a:t>
            </a:r>
            <a:r>
              <a:rPr b="1" lang="en">
                <a:solidFill>
                  <a:schemeClr val="dk1"/>
                </a:solidFill>
              </a:rPr>
              <a:t>too low</a:t>
            </a:r>
            <a:r>
              <a:rPr lang="en">
                <a:solidFill>
                  <a:schemeClr val="dk1"/>
                </a:solidFill>
              </a:rPr>
              <a:t>, and even the reorder quantity (blue line) gets </a:t>
            </a:r>
            <a:r>
              <a:rPr b="1" lang="en">
                <a:solidFill>
                  <a:schemeClr val="dk1"/>
                </a:solidFill>
              </a:rPr>
              <a:t>touched or exceeded</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Week 52: Sales = 27 bottles (over 2 cases). MSS = ~15.4. Reorder Quantity = ~30.8</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a:t>
            </a:r>
            <a:r>
              <a:rPr i="1" lang="en">
                <a:solidFill>
                  <a:schemeClr val="dk1"/>
                </a:solidFill>
              </a:rPr>
              <a:t>Interpretation:</a:t>
            </a:r>
            <a:r>
              <a:rPr lang="en">
                <a:solidFill>
                  <a:schemeClr val="dk1"/>
                </a:solidFill>
              </a:rPr>
              <a:t> The store is likely running close to stockouts.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Algorithm </a:t>
            </a:r>
            <a:r>
              <a:rPr b="1" lang="en">
                <a:solidFill>
                  <a:schemeClr val="dk1"/>
                </a:solidFill>
              </a:rPr>
              <a:t>reacts</a:t>
            </a:r>
            <a:r>
              <a:rPr lang="en">
                <a:solidFill>
                  <a:schemeClr val="dk1"/>
                </a:solidFill>
              </a:rPr>
              <a:t>, but </a:t>
            </a:r>
            <a:r>
              <a:rPr b="1" lang="en">
                <a:solidFill>
                  <a:schemeClr val="dk1"/>
                </a:solidFill>
              </a:rPr>
              <a:t>still lags a bit</a:t>
            </a:r>
            <a:r>
              <a:rPr lang="en">
                <a:solidFill>
                  <a:schemeClr val="dk1"/>
                </a:solidFill>
              </a:rPr>
              <a:t> (due to how it averages data).</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a:t>
            </a:r>
            <a:r>
              <a:rPr i="1" lang="en">
                <a:solidFill>
                  <a:schemeClr val="dk1"/>
                </a:solidFill>
              </a:rPr>
              <a:t>This is another case where rolling averages or giving more weight to recent weeks would help</a:t>
            </a:r>
            <a:r>
              <a:rPr lang="en">
                <a:solidFill>
                  <a:schemeClr val="dk1"/>
                </a:solidFill>
              </a:rPr>
              <a:t>.</a:t>
            </a:r>
            <a:endParaRPr>
              <a:solidFill>
                <a:schemeClr val="dk1"/>
              </a:solidFill>
            </a:endParaRPr>
          </a:p>
          <a:p>
            <a:pPr indent="0" lvl="0" marL="0" rtl="0" algn="l">
              <a:lnSpc>
                <a:spcPct val="115000"/>
              </a:lnSpc>
              <a:spcBef>
                <a:spcPts val="1800"/>
              </a:spcBef>
              <a:spcAft>
                <a:spcPts val="0"/>
              </a:spcAft>
              <a:buNone/>
            </a:pPr>
            <a:r>
              <a:rPr b="1" lang="en" sz="1700">
                <a:solidFill>
                  <a:schemeClr val="dk1"/>
                </a:solidFill>
              </a:rPr>
              <a:t>✅ WHAT THIS ALL MEANS IN SIMPLE TERMS:</a:t>
            </a:r>
            <a:endParaRPr b="1" sz="1700">
              <a:solidFill>
                <a:schemeClr val="dk1"/>
              </a:solidFill>
            </a:endParaRPr>
          </a:p>
          <a:p>
            <a:pPr indent="0" lvl="0" marL="139700" rtl="0" algn="l">
              <a:lnSpc>
                <a:spcPct val="115000"/>
              </a:lnSpc>
              <a:spcBef>
                <a:spcPts val="400"/>
              </a:spcBef>
              <a:spcAft>
                <a:spcPts val="0"/>
              </a:spcAft>
              <a:buNone/>
            </a:pPr>
            <a:r>
              <a:rPr lang="en" sz="1050">
                <a:solidFill>
                  <a:srgbClr val="0E0E0E"/>
                </a:solidFill>
              </a:rPr>
              <a:t>“DISARONNO sales start slow, then fluctuate. Around mid-year, sales dip hard, but the algorithm doesn’t react fast enough — we keep too much stock. Later in the year, demand shoots up fast. The algorithm starts raising the reorder amounts and MSS, but it’s still a bit slow, so sales go over those thresholds. This means we risk running out. The algorithm works okay, but it </a:t>
            </a:r>
            <a:r>
              <a:rPr b="1" lang="en" sz="1050">
                <a:solidFill>
                  <a:srgbClr val="0E0E0E"/>
                </a:solidFill>
              </a:rPr>
              <a:t>reacts slowly to change</a:t>
            </a:r>
            <a:r>
              <a:rPr lang="en" sz="1050">
                <a:solidFill>
                  <a:srgbClr val="0E0E0E"/>
                </a:solidFill>
              </a:rPr>
              <a:t> — it needs better sensitivity to recent trends.”</a:t>
            </a:r>
            <a:endParaRPr sz="1050">
              <a:solidFill>
                <a:srgbClr val="0E0E0E"/>
              </a:solidFill>
            </a:endParaRPr>
          </a:p>
          <a:p>
            <a:pPr indent="0" lvl="0" marL="0" rtl="0" algn="l">
              <a:lnSpc>
                <a:spcPct val="115000"/>
              </a:lnSpc>
              <a:spcBef>
                <a:spcPts val="0"/>
              </a:spcBef>
              <a:spcAft>
                <a:spcPts val="0"/>
              </a:spcAft>
              <a:buNone/>
            </a:pPr>
            <a:r>
              <a:t/>
            </a:r>
            <a:endParaRPr sz="1050">
              <a:solidFill>
                <a:srgbClr val="0E0E0E"/>
              </a:solidFill>
            </a:endParaRPr>
          </a:p>
          <a:p>
            <a:pPr indent="0" lvl="0" marL="0" rtl="0" algn="l">
              <a:lnSpc>
                <a:spcPct val="115000"/>
              </a:lnSpc>
              <a:spcBef>
                <a:spcPts val="1800"/>
              </a:spcBef>
              <a:spcAft>
                <a:spcPts val="0"/>
              </a:spcAft>
              <a:buNone/>
            </a:pPr>
            <a:r>
              <a:rPr b="1" lang="en" sz="1700">
                <a:solidFill>
                  <a:schemeClr val="dk1"/>
                </a:solidFill>
              </a:rPr>
              <a:t>🧠 BONUS – HOW TO EXPLAIN THIS TO SOMEONE ELSE</a:t>
            </a:r>
            <a:endParaRPr b="1" sz="1700">
              <a:solidFill>
                <a:schemeClr val="dk1"/>
              </a:solidFill>
            </a:endParaRPr>
          </a:p>
          <a:p>
            <a:pPr indent="0" lvl="0" marL="0" rtl="0" algn="l">
              <a:lnSpc>
                <a:spcPct val="115000"/>
              </a:lnSpc>
              <a:spcBef>
                <a:spcPts val="1200"/>
              </a:spcBef>
              <a:spcAft>
                <a:spcPts val="0"/>
              </a:spcAft>
              <a:buNone/>
            </a:pPr>
            <a:r>
              <a:rPr lang="en">
                <a:solidFill>
                  <a:schemeClr val="dk1"/>
                </a:solidFill>
              </a:rPr>
              <a:t>You might say something like:</a:t>
            </a:r>
            <a:endParaRPr>
              <a:solidFill>
                <a:schemeClr val="dk1"/>
              </a:solidFill>
            </a:endParaRPr>
          </a:p>
          <a:p>
            <a:pPr indent="0" lvl="0" marL="139700" rtl="0" algn="l">
              <a:lnSpc>
                <a:spcPct val="115000"/>
              </a:lnSpc>
              <a:spcBef>
                <a:spcPts val="1200"/>
              </a:spcBef>
              <a:spcAft>
                <a:spcPts val="0"/>
              </a:spcAft>
              <a:buNone/>
            </a:pPr>
            <a:r>
              <a:rPr lang="en" sz="1050">
                <a:solidFill>
                  <a:srgbClr val="0E0E0E"/>
                </a:solidFill>
              </a:rPr>
              <a:t>“The black line shows how many bottles we sold each week. The red line is the minimum we want to have in the store, and the blue line is how much we aim to restock to.</a:t>
            </a:r>
            <a:endParaRPr sz="1050">
              <a:solidFill>
                <a:srgbClr val="0E0E0E"/>
              </a:solidFill>
            </a:endParaRPr>
          </a:p>
          <a:p>
            <a:pPr indent="0" lvl="0" marL="139700" rtl="0" algn="l">
              <a:lnSpc>
                <a:spcPct val="115000"/>
              </a:lnSpc>
              <a:spcBef>
                <a:spcPts val="0"/>
              </a:spcBef>
              <a:spcAft>
                <a:spcPts val="0"/>
              </a:spcAft>
              <a:buNone/>
            </a:pPr>
            <a:r>
              <a:t/>
            </a:r>
            <a:endParaRPr sz="1050">
              <a:solidFill>
                <a:srgbClr val="0E0E0E"/>
              </a:solidFill>
            </a:endParaRPr>
          </a:p>
          <a:p>
            <a:pPr indent="0" lvl="0" marL="139700" rtl="0" algn="l">
              <a:lnSpc>
                <a:spcPct val="115000"/>
              </a:lnSpc>
              <a:spcBef>
                <a:spcPts val="0"/>
              </a:spcBef>
              <a:spcAft>
                <a:spcPts val="0"/>
              </a:spcAft>
              <a:buNone/>
            </a:pPr>
            <a:r>
              <a:rPr lang="en" sz="1050">
                <a:solidFill>
                  <a:srgbClr val="0E0E0E"/>
                </a:solidFill>
              </a:rPr>
              <a:t>Early in the year, sales were low, and the system kept the red and blue lines fairly stable. When sales dipped even lower, the algorithm was a little slow to lower stock levels — so we probably held too much.</a:t>
            </a:r>
            <a:endParaRPr sz="1050">
              <a:solidFill>
                <a:srgbClr val="0E0E0E"/>
              </a:solidFill>
            </a:endParaRPr>
          </a:p>
          <a:p>
            <a:pPr indent="0" lvl="0" marL="139700" rtl="0" algn="l">
              <a:lnSpc>
                <a:spcPct val="115000"/>
              </a:lnSpc>
              <a:spcBef>
                <a:spcPts val="0"/>
              </a:spcBef>
              <a:spcAft>
                <a:spcPts val="0"/>
              </a:spcAft>
              <a:buNone/>
            </a:pPr>
            <a:r>
              <a:t/>
            </a:r>
            <a:endParaRPr sz="1050">
              <a:solidFill>
                <a:srgbClr val="0E0E0E"/>
              </a:solidFill>
            </a:endParaRPr>
          </a:p>
          <a:p>
            <a:pPr indent="0" lvl="0" marL="139700" rtl="0" algn="l">
              <a:lnSpc>
                <a:spcPct val="115000"/>
              </a:lnSpc>
              <a:spcBef>
                <a:spcPts val="0"/>
              </a:spcBef>
              <a:spcAft>
                <a:spcPts val="0"/>
              </a:spcAft>
              <a:buNone/>
            </a:pPr>
            <a:r>
              <a:rPr lang="en" sz="1050">
                <a:solidFill>
                  <a:srgbClr val="0E0E0E"/>
                </a:solidFill>
              </a:rPr>
              <a:t>But later in the year, when sales spiked hard, we were often selling more than our target inventory levels. That means the algorithm wasn’t fast enough to increase reorder quantities, which could lead to stockouts.</a:t>
            </a:r>
            <a:endParaRPr sz="1050">
              <a:solidFill>
                <a:srgbClr val="0E0E0E"/>
              </a:solidFill>
            </a:endParaRPr>
          </a:p>
          <a:p>
            <a:pPr indent="0" lvl="0" marL="139700" rtl="0" algn="l">
              <a:lnSpc>
                <a:spcPct val="115000"/>
              </a:lnSpc>
              <a:spcBef>
                <a:spcPts val="0"/>
              </a:spcBef>
              <a:spcAft>
                <a:spcPts val="0"/>
              </a:spcAft>
              <a:buNone/>
            </a:pPr>
            <a:r>
              <a:t/>
            </a:r>
            <a:endParaRPr sz="1050">
              <a:solidFill>
                <a:srgbClr val="0E0E0E"/>
              </a:solidFill>
            </a:endParaRPr>
          </a:p>
          <a:p>
            <a:pPr indent="0" lvl="0" marL="139700" rtl="0" algn="l">
              <a:lnSpc>
                <a:spcPct val="115000"/>
              </a:lnSpc>
              <a:spcBef>
                <a:spcPts val="0"/>
              </a:spcBef>
              <a:spcAft>
                <a:spcPts val="0"/>
              </a:spcAft>
              <a:buNone/>
            </a:pPr>
            <a:r>
              <a:rPr lang="en" sz="1050">
                <a:solidFill>
                  <a:srgbClr val="0E0E0E"/>
                </a:solidFill>
              </a:rPr>
              <a:t>So this shows we might want to change the algorithm to be more responsive — maybe by using rolling averages or giving more weight to the most recent weeks.”</a:t>
            </a:r>
            <a:endParaRPr sz="1050">
              <a:solidFill>
                <a:srgbClr val="0E0E0E"/>
              </a:solidFill>
            </a:endParaRPr>
          </a:p>
          <a:p>
            <a:pPr indent="0" lvl="0" marL="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3508cf0056c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3508cf0056c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 PROBLEM RECAP:</a:t>
            </a:r>
            <a:endParaRPr b="1" sz="1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You noticed the current algorithm is a bit </a:t>
            </a:r>
            <a:r>
              <a:rPr b="1" lang="en">
                <a:solidFill>
                  <a:schemeClr val="dk1"/>
                </a:solidFill>
              </a:rPr>
              <a:t>slow to react</a:t>
            </a:r>
            <a:r>
              <a:rPr lang="en">
                <a:solidFill>
                  <a:schemeClr val="dk1"/>
                </a:solidFill>
              </a:rPr>
              <a:t> when sales suddenly </a:t>
            </a:r>
            <a:r>
              <a:rPr b="1" lang="en">
                <a:solidFill>
                  <a:schemeClr val="dk1"/>
                </a:solidFill>
              </a:rPr>
              <a:t>drop or increase</a:t>
            </a:r>
            <a:r>
              <a:rPr lang="en">
                <a:solidFill>
                  <a:schemeClr val="dk1"/>
                </a:solidFill>
              </a:rPr>
              <a:t>. For example: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 Sales </a:t>
            </a:r>
            <a:r>
              <a:rPr b="1" lang="en">
                <a:solidFill>
                  <a:schemeClr val="dk1"/>
                </a:solidFill>
              </a:rPr>
              <a:t>drop fast</a:t>
            </a:r>
            <a:r>
              <a:rPr lang="en">
                <a:solidFill>
                  <a:schemeClr val="dk1"/>
                </a:solidFill>
              </a:rPr>
              <a:t> (weeks 42–53), but MSS and reorder quantities stay high.</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 Sales </a:t>
            </a:r>
            <a:r>
              <a:rPr b="1" lang="en">
                <a:solidFill>
                  <a:schemeClr val="dk1"/>
                </a:solidFill>
              </a:rPr>
              <a:t>spike</a:t>
            </a:r>
            <a:r>
              <a:rPr lang="en">
                <a:solidFill>
                  <a:schemeClr val="dk1"/>
                </a:solidFill>
              </a:rPr>
              <a:t> in certain weeks, and sometimes the system doesn’t respond fast enough.</a:t>
            </a:r>
            <a:endParaRPr>
              <a:solidFill>
                <a:schemeClr val="dk1"/>
              </a:solidFill>
            </a:endParaRPr>
          </a:p>
          <a:p>
            <a:pPr indent="0" lvl="0" marL="0" rtl="0" algn="l">
              <a:lnSpc>
                <a:spcPct val="115000"/>
              </a:lnSpc>
              <a:spcBef>
                <a:spcPts val="1800"/>
              </a:spcBef>
              <a:spcAft>
                <a:spcPts val="0"/>
              </a:spcAft>
              <a:buNone/>
            </a:pPr>
            <a:r>
              <a:rPr b="1" lang="en" sz="1700">
                <a:solidFill>
                  <a:schemeClr val="dk1"/>
                </a:solidFill>
              </a:rPr>
              <a:t>✅ GOAL:</a:t>
            </a:r>
            <a:endParaRPr b="1" sz="1700">
              <a:solidFill>
                <a:schemeClr val="dk1"/>
              </a:solidFill>
            </a:endParaRPr>
          </a:p>
          <a:p>
            <a:pPr indent="0" lvl="0" marL="0" rtl="0" algn="l">
              <a:lnSpc>
                <a:spcPct val="115000"/>
              </a:lnSpc>
              <a:spcBef>
                <a:spcPts val="1200"/>
              </a:spcBef>
              <a:spcAft>
                <a:spcPts val="0"/>
              </a:spcAft>
              <a:buNone/>
            </a:pPr>
            <a:r>
              <a:rPr lang="en">
                <a:solidFill>
                  <a:schemeClr val="dk1"/>
                </a:solidFill>
              </a:rPr>
              <a:t>Make the algorithm </a:t>
            </a:r>
            <a:r>
              <a:rPr b="1" lang="en">
                <a:solidFill>
                  <a:schemeClr val="dk1"/>
                </a:solidFill>
              </a:rPr>
              <a:t>adapt more quickly</a:t>
            </a:r>
            <a:r>
              <a:rPr lang="en">
                <a:solidFill>
                  <a:schemeClr val="dk1"/>
                </a:solidFill>
              </a:rPr>
              <a:t> to changing sales trends. You want the </a:t>
            </a:r>
            <a:r>
              <a:rPr b="1" lang="en">
                <a:solidFill>
                  <a:schemeClr val="dk1"/>
                </a:solidFill>
              </a:rPr>
              <a:t>MSS (red line)</a:t>
            </a:r>
            <a:r>
              <a:rPr lang="en">
                <a:solidFill>
                  <a:schemeClr val="dk1"/>
                </a:solidFill>
              </a:rPr>
              <a:t> and </a:t>
            </a:r>
            <a:r>
              <a:rPr b="1" lang="en">
                <a:solidFill>
                  <a:schemeClr val="dk1"/>
                </a:solidFill>
              </a:rPr>
              <a:t>Sales (black line)</a:t>
            </a:r>
            <a:r>
              <a:rPr lang="en">
                <a:solidFill>
                  <a:schemeClr val="dk1"/>
                </a:solidFill>
              </a:rPr>
              <a:t> to stay </a:t>
            </a:r>
            <a:r>
              <a:rPr b="1" lang="en">
                <a:solidFill>
                  <a:schemeClr val="dk1"/>
                </a:solidFill>
              </a:rPr>
              <a:t>closely aligned</a:t>
            </a:r>
            <a:r>
              <a:rPr lang="en">
                <a:solidFill>
                  <a:schemeClr val="dk1"/>
                </a:solidFill>
              </a:rPr>
              <a:t>, but: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MSS should be </a:t>
            </a:r>
            <a:r>
              <a:rPr b="1" lang="en">
                <a:solidFill>
                  <a:schemeClr val="dk1"/>
                </a:solidFill>
              </a:rPr>
              <a:t>slightly above</a:t>
            </a:r>
            <a:r>
              <a:rPr lang="en">
                <a:solidFill>
                  <a:schemeClr val="dk1"/>
                </a:solidFill>
              </a:rPr>
              <a:t> Sales (to act as a safety buffer).</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MSS should </a:t>
            </a:r>
            <a:r>
              <a:rPr b="1" lang="en">
                <a:solidFill>
                  <a:schemeClr val="dk1"/>
                </a:solidFill>
              </a:rPr>
              <a:t>not lag behind</a:t>
            </a:r>
            <a:r>
              <a:rPr lang="en">
                <a:solidFill>
                  <a:schemeClr val="dk1"/>
                </a:solidFill>
              </a:rPr>
              <a:t> if Sales are increasing quickly.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MSS should </a:t>
            </a:r>
            <a:r>
              <a:rPr b="1" lang="en">
                <a:solidFill>
                  <a:schemeClr val="dk1"/>
                </a:solidFill>
              </a:rPr>
              <a:t>drop fast</a:t>
            </a:r>
            <a:r>
              <a:rPr lang="en">
                <a:solidFill>
                  <a:schemeClr val="dk1"/>
                </a:solidFill>
              </a:rPr>
              <a:t> when Sales go down (to prevent overstocking).</a:t>
            </a:r>
            <a:endParaRPr>
              <a:solidFill>
                <a:schemeClr val="dk1"/>
              </a:solidFill>
            </a:endParaRPr>
          </a:p>
          <a:p>
            <a:pPr indent="0" lvl="0" marL="0" rtl="0" algn="l">
              <a:lnSpc>
                <a:spcPct val="115000"/>
              </a:lnSpc>
              <a:spcBef>
                <a:spcPts val="2400"/>
              </a:spcBef>
              <a:spcAft>
                <a:spcPts val="0"/>
              </a:spcAft>
              <a:buNone/>
            </a:pPr>
            <a:r>
              <a:rPr b="1" lang="en" sz="2300">
                <a:solidFill>
                  <a:schemeClr val="dk1"/>
                </a:solidFill>
              </a:rPr>
              <a:t>🔧 HOW TO IMPROVE THE ALGORITHM</a:t>
            </a:r>
            <a:endParaRPr b="1" sz="2300">
              <a:solidFill>
                <a:schemeClr val="dk1"/>
              </a:solidFill>
            </a:endParaRPr>
          </a:p>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 1. WHY I may use a Weighted Average?</a:t>
            </a:r>
            <a:endParaRPr b="1" sz="17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my</a:t>
            </a:r>
            <a:r>
              <a:rPr lang="en">
                <a:solidFill>
                  <a:schemeClr val="dk1"/>
                </a:solidFill>
              </a:rPr>
              <a:t> current algorithm treats each 5-week period equally. That’s simple and fair, but </a:t>
            </a:r>
            <a:r>
              <a:rPr b="1" lang="en">
                <a:solidFill>
                  <a:schemeClr val="dk1"/>
                </a:solidFill>
              </a:rPr>
              <a:t>not responsive</a:t>
            </a:r>
            <a:r>
              <a:rPr lang="en">
                <a:solidFill>
                  <a:schemeClr val="dk1"/>
                </a:solidFill>
              </a:rPr>
              <a:t> to recent demand. A </a:t>
            </a:r>
            <a:r>
              <a:rPr b="1" lang="en">
                <a:solidFill>
                  <a:schemeClr val="dk1"/>
                </a:solidFill>
              </a:rPr>
              <a:t>weighted average</a:t>
            </a:r>
            <a:r>
              <a:rPr lang="en">
                <a:solidFill>
                  <a:schemeClr val="dk1"/>
                </a:solidFill>
              </a:rPr>
              <a:t> solves this:</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Purpose:</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It gives </a:t>
            </a:r>
            <a:r>
              <a:rPr b="1" lang="en">
                <a:solidFill>
                  <a:schemeClr val="dk1"/>
                </a:solidFill>
              </a:rPr>
              <a:t>more importance to recent trends</a:t>
            </a:r>
            <a:r>
              <a:rPr lang="en">
                <a:solidFill>
                  <a:schemeClr val="dk1"/>
                </a:solidFill>
              </a:rPr>
              <a:t>, which is key for products like </a:t>
            </a:r>
            <a:r>
              <a:rPr b="1" lang="en">
                <a:solidFill>
                  <a:schemeClr val="dk1"/>
                </a:solidFill>
              </a:rPr>
              <a:t>DISARONNO AMARETTO - 750ML</a:t>
            </a:r>
            <a:r>
              <a:rPr lang="en">
                <a:solidFill>
                  <a:schemeClr val="dk1"/>
                </a:solidFill>
              </a:rPr>
              <a:t>, where demand changed significantly from week 45 onward.</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Example Logic:</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Weight period3 (weeks 11–15) the most because it’s the most recent.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Weight period2 a bit less, and period1 the least.</a:t>
            </a:r>
            <a:br>
              <a:rPr lang="en">
                <a:solidFill>
                  <a:schemeClr val="dk1"/>
                </a:solidFill>
              </a:rPr>
            </a:b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Suggested Weights: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weighted_avg &lt;- (avg1 * 0.2 + avg2 * 0.3 + avg3 * 0.5)</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a:t>
            </a:r>
            <a:endParaRPr b="1" sz="13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WHY USE CV (Coefficient of Variation)?</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a:t>
            </a:r>
            <a:r>
              <a:rPr b="1" lang="en">
                <a:solidFill>
                  <a:schemeClr val="dk1"/>
                </a:solidFill>
              </a:rPr>
              <a:t>Coefficient of Variation (CV)</a:t>
            </a:r>
            <a:r>
              <a:rPr lang="en">
                <a:solidFill>
                  <a:schemeClr val="dk1"/>
                </a:solidFill>
              </a:rPr>
              <a:t> is a </a:t>
            </a:r>
            <a:r>
              <a:rPr b="1" lang="en">
                <a:solidFill>
                  <a:schemeClr val="dk1"/>
                </a:solidFill>
              </a:rPr>
              <a:t>statistical measure of relative variability</a:t>
            </a:r>
            <a:r>
              <a:rPr lang="en">
                <a:solidFill>
                  <a:schemeClr val="dk1"/>
                </a:solidFill>
              </a:rPr>
              <a:t>, calculated as:</a:t>
            </a:r>
            <a:br>
              <a:rPr lang="en">
                <a:solidFill>
                  <a:schemeClr val="dk1"/>
                </a:solidFill>
              </a:rPr>
            </a:br>
            <a:br>
              <a:rPr lang="en">
                <a:solidFill>
                  <a:schemeClr val="dk1"/>
                </a:solidFill>
              </a:rPr>
            </a:br>
            <a:r>
              <a:rPr lang="en">
                <a:solidFill>
                  <a:schemeClr val="dk1"/>
                </a:solidFill>
              </a:rPr>
              <a:t>CV = Standard Deviation / Mean</a:t>
            </a:r>
            <a:br>
              <a:rPr lang="en">
                <a:solidFill>
                  <a:schemeClr val="dk1"/>
                </a:solidFill>
              </a:rPr>
            </a:br>
            <a:r>
              <a:rPr lang="en">
                <a:solidFill>
                  <a:schemeClr val="dk1"/>
                </a:solidFill>
              </a:rPr>
              <a:t>It tells us </a:t>
            </a:r>
            <a:r>
              <a:rPr b="1" lang="en">
                <a:solidFill>
                  <a:schemeClr val="dk1"/>
                </a:solidFill>
              </a:rPr>
              <a:t>how volatile or unstable</a:t>
            </a:r>
            <a:r>
              <a:rPr lang="en">
                <a:solidFill>
                  <a:schemeClr val="dk1"/>
                </a:solidFill>
              </a:rPr>
              <a:t> the sales data is </a:t>
            </a:r>
            <a:r>
              <a:rPr b="1" lang="en">
                <a:solidFill>
                  <a:schemeClr val="dk1"/>
                </a:solidFill>
              </a:rPr>
              <a:t>relative to the average</a:t>
            </a:r>
            <a:r>
              <a:rPr lang="en">
                <a:solidFill>
                  <a:schemeClr val="dk1"/>
                </a:solidFill>
              </a:rPr>
              <a:t>. A </a:t>
            </a:r>
            <a:r>
              <a:rPr b="1" lang="en">
                <a:solidFill>
                  <a:schemeClr val="dk1"/>
                </a:solidFill>
              </a:rPr>
              <a:t>high CV</a:t>
            </a:r>
            <a:r>
              <a:rPr lang="en">
                <a:solidFill>
                  <a:schemeClr val="dk1"/>
                </a:solidFill>
              </a:rPr>
              <a:t> means the sales trend is </a:t>
            </a:r>
            <a:r>
              <a:rPr b="1" lang="en">
                <a:solidFill>
                  <a:schemeClr val="dk1"/>
                </a:solidFill>
              </a:rPr>
              <a:t>very inconsistent</a:t>
            </a:r>
            <a:r>
              <a:rPr lang="en">
                <a:solidFill>
                  <a:schemeClr val="dk1"/>
                </a:solidFill>
              </a:rPr>
              <a:t>, while a </a:t>
            </a:r>
            <a:r>
              <a:rPr b="1" lang="en">
                <a:solidFill>
                  <a:schemeClr val="dk1"/>
                </a:solidFill>
              </a:rPr>
              <a:t>low CV</a:t>
            </a:r>
            <a:r>
              <a:rPr lang="en">
                <a:solidFill>
                  <a:schemeClr val="dk1"/>
                </a:solidFill>
              </a:rPr>
              <a:t> means sales are stable.</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 </a:t>
            </a:r>
            <a:endParaRPr b="1" sz="13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HOW CV IS USED IN YOUR ALGORITHM</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You use CV as a </a:t>
            </a:r>
            <a:r>
              <a:rPr b="1" lang="en">
                <a:solidFill>
                  <a:schemeClr val="dk1"/>
                </a:solidFill>
              </a:rPr>
              <a:t>trigger</a:t>
            </a:r>
            <a:r>
              <a:rPr lang="en">
                <a:solidFill>
                  <a:schemeClr val="dk1"/>
                </a:solidFill>
              </a:rPr>
              <a:t> to detect </a:t>
            </a:r>
            <a:r>
              <a:rPr b="1" lang="en">
                <a:solidFill>
                  <a:schemeClr val="dk1"/>
                </a:solidFill>
              </a:rPr>
              <a:t>sales instability</a:t>
            </a:r>
            <a:r>
              <a:rPr lang="en">
                <a:solidFill>
                  <a:schemeClr val="dk1"/>
                </a:solidFill>
              </a:rPr>
              <a:t> over the past 15 weeks. Here’s how:</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Split the last 15 weeks into 3 sub-periods</a:t>
            </a:r>
            <a:r>
              <a:rPr lang="en">
                <a:solidFill>
                  <a:schemeClr val="dk1"/>
                </a:solidFill>
              </a:rPr>
              <a:t>: default is 5-5-5.</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Calculate average sales in each</a:t>
            </a:r>
            <a:r>
              <a:rPr lang="en">
                <a:solidFill>
                  <a:schemeClr val="dk1"/>
                </a:solidFill>
              </a:rPr>
              <a:t> period: avg1, avg2, avg3.</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Calculate CV across those 3 averages.</a:t>
            </a:r>
            <a:endParaRPr b="1">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If </a:t>
            </a:r>
            <a:r>
              <a:rPr b="1" lang="en">
                <a:solidFill>
                  <a:schemeClr val="dk1"/>
                </a:solidFill>
              </a:rPr>
              <a:t>CV &gt; 0.25</a:t>
            </a:r>
            <a:r>
              <a:rPr lang="en">
                <a:solidFill>
                  <a:schemeClr val="dk1"/>
                </a:solidFill>
              </a:rPr>
              <a:t> or you detect a </a:t>
            </a:r>
            <a:r>
              <a:rPr b="1" lang="en">
                <a:solidFill>
                  <a:schemeClr val="dk1"/>
                </a:solidFill>
              </a:rPr>
              <a:t>trend reversal</a:t>
            </a:r>
            <a:r>
              <a:rPr lang="en">
                <a:solidFill>
                  <a:schemeClr val="dk1"/>
                </a:solidFill>
              </a:rPr>
              <a:t> (like up–down or down–up), you say:</a:t>
            </a:r>
            <a:br>
              <a:rPr lang="en">
                <a:solidFill>
                  <a:schemeClr val="dk1"/>
                </a:solidFill>
              </a:rPr>
            </a:b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“Whoa, things are unstable!”</a:t>
            </a:r>
            <a:br>
              <a:rPr lang="en">
                <a:solidFill>
                  <a:schemeClr val="dk1"/>
                </a:solidFill>
              </a:rPr>
            </a:b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So you </a:t>
            </a:r>
            <a:r>
              <a:rPr b="1" lang="en">
                <a:solidFill>
                  <a:schemeClr val="dk1"/>
                </a:solidFill>
              </a:rPr>
              <a:t>redefine the periods</a:t>
            </a:r>
            <a:r>
              <a:rPr lang="en">
                <a:solidFill>
                  <a:schemeClr val="dk1"/>
                </a:solidFill>
              </a:rPr>
              <a:t> to a more recent-focused 5-4-3 structure.</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Then you apply </a:t>
            </a:r>
            <a:r>
              <a:rPr b="1" lang="en">
                <a:solidFill>
                  <a:schemeClr val="dk1"/>
                </a:solidFill>
              </a:rPr>
              <a:t>more weight to recent sales</a:t>
            </a:r>
            <a:r>
              <a:rPr lang="en">
                <a:solidFill>
                  <a:schemeClr val="dk1"/>
                </a:solidFill>
              </a:rPr>
              <a:t>, using a weighted average:</a:t>
            </a:r>
            <a:br>
              <a:rPr lang="en">
                <a:solidFill>
                  <a:schemeClr val="dk1"/>
                </a:solidFill>
              </a:rPr>
            </a:b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avg1 * 0.2 + avg2 * 0.3 + avg3 * 0.5</a:t>
            </a:r>
            <a:endParaRPr>
              <a:solidFill>
                <a:schemeClr val="dk1"/>
              </a:solidFill>
            </a:endParaRPr>
          </a:p>
          <a:p>
            <a:pPr indent="0" lvl="0" marL="0" rtl="0" algn="l">
              <a:lnSpc>
                <a:spcPct val="115000"/>
              </a:lnSpc>
              <a:spcBef>
                <a:spcPts val="1200"/>
              </a:spcBef>
              <a:spcAft>
                <a:spcPts val="0"/>
              </a:spcAft>
              <a:buNone/>
            </a:pPr>
            <a:r>
              <a:rPr lang="en" sz="1050">
                <a:solidFill>
                  <a:schemeClr val="dk1"/>
                </a:solidFill>
              </a:rPr>
              <a:t>In your original ABS algoirhtm, you guys take the standard deviation defines as the different of the first average subtracted by thre conbined average, and looking if it is over 3.</a:t>
            </a:r>
            <a:endParaRPr sz="105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i="1" lang="en" sz="1050">
                <a:solidFill>
                  <a:schemeClr val="dk1"/>
                </a:solidFill>
              </a:rPr>
              <a:t>abs(avg1 - combined_avg) &gt; 3</a:t>
            </a:r>
            <a:endParaRPr i="1" sz="1050">
              <a:solidFill>
                <a:schemeClr val="dk1"/>
              </a:solidFill>
            </a:endParaRPr>
          </a:p>
          <a:p>
            <a:pPr indent="0" lvl="0" marL="0" rtl="0" algn="l">
              <a:lnSpc>
                <a:spcPct val="115000"/>
              </a:lnSpc>
              <a:spcBef>
                <a:spcPts val="1200"/>
              </a:spcBef>
              <a:spcAft>
                <a:spcPts val="0"/>
              </a:spcAft>
              <a:buNone/>
            </a:pPr>
            <a:r>
              <a:t/>
            </a:r>
            <a:endParaRPr sz="1050">
              <a:solidFill>
                <a:schemeClr val="dk1"/>
              </a:solidFill>
            </a:endParaRPr>
          </a:p>
          <a:p>
            <a:pPr indent="0" lvl="0" marL="0" rtl="0" algn="l">
              <a:lnSpc>
                <a:spcPct val="115000"/>
              </a:lnSpc>
              <a:spcBef>
                <a:spcPts val="0"/>
              </a:spcBef>
              <a:spcAft>
                <a:spcPts val="0"/>
              </a:spcAft>
              <a:buNone/>
            </a:pPr>
            <a:r>
              <a:t/>
            </a:r>
            <a:endParaRPr sz="1050">
              <a:solidFill>
                <a:schemeClr val="dk1"/>
              </a:solidFill>
            </a:endParaRPr>
          </a:p>
          <a:p>
            <a:pPr indent="0" lvl="0" marL="139700" rtl="0" algn="l">
              <a:lnSpc>
                <a:spcPct val="115000"/>
              </a:lnSpc>
              <a:spcBef>
                <a:spcPts val="0"/>
              </a:spcBef>
              <a:spcAft>
                <a:spcPts val="0"/>
              </a:spcAft>
              <a:buNone/>
            </a:pPr>
            <a:r>
              <a:rPr lang="en" sz="1050">
                <a:solidFill>
                  <a:srgbClr val="0E0E0E"/>
                </a:solidFill>
              </a:rPr>
              <a:t>To make our inventory algorithm more adaptive, we introduced the </a:t>
            </a:r>
            <a:r>
              <a:rPr b="1" lang="en" sz="1050">
                <a:solidFill>
                  <a:srgbClr val="0E0E0E"/>
                </a:solidFill>
              </a:rPr>
              <a:t>Coefficient of Variation (CV)</a:t>
            </a:r>
            <a:r>
              <a:rPr lang="en" sz="1050">
                <a:solidFill>
                  <a:srgbClr val="0E0E0E"/>
                </a:solidFill>
              </a:rPr>
              <a:t> to measure sales volatility. If CV is high or if trends reverse direction, our model flags the period as </a:t>
            </a:r>
            <a:r>
              <a:rPr b="1" lang="en" sz="1050">
                <a:solidFill>
                  <a:srgbClr val="0E0E0E"/>
                </a:solidFill>
              </a:rPr>
              <a:t>unstable</a:t>
            </a:r>
            <a:r>
              <a:rPr lang="en" sz="1050">
                <a:solidFill>
                  <a:srgbClr val="0E0E0E"/>
                </a:solidFill>
              </a:rPr>
              <a:t>. In those cases, we shift from a balanced 5-5-5 week split to a more recent-focused 5-4-3 split, and we apply </a:t>
            </a:r>
            <a:r>
              <a:rPr b="1" lang="en" sz="1050">
                <a:solidFill>
                  <a:srgbClr val="0E0E0E"/>
                </a:solidFill>
              </a:rPr>
              <a:t>heavier weighting to the most recent sales</a:t>
            </a:r>
            <a:r>
              <a:rPr lang="en" sz="1050">
                <a:solidFill>
                  <a:srgbClr val="0E0E0E"/>
                </a:solidFill>
              </a:rPr>
              <a:t>. This allows the algorithm to </a:t>
            </a:r>
            <a:r>
              <a:rPr b="1" lang="en" sz="1050">
                <a:solidFill>
                  <a:srgbClr val="0E0E0E"/>
                </a:solidFill>
              </a:rPr>
              <a:t>respond faster to sudden demand changes</a:t>
            </a:r>
            <a:r>
              <a:rPr lang="en" sz="1050">
                <a:solidFill>
                  <a:srgbClr val="0E0E0E"/>
                </a:solidFill>
              </a:rPr>
              <a:t>, preventing both overstock and stockouts. The result is a smarter, more agile approach to inventory management.</a:t>
            </a:r>
            <a:endParaRPr sz="1050">
              <a:solidFill>
                <a:srgbClr val="0E0E0E"/>
              </a:solidFill>
            </a:endParaRPr>
          </a:p>
          <a:p>
            <a:pPr indent="0" lvl="0" marL="139700" rtl="0" algn="l">
              <a:lnSpc>
                <a:spcPct val="115000"/>
              </a:lnSpc>
              <a:spcBef>
                <a:spcPts val="0"/>
              </a:spcBef>
              <a:spcAft>
                <a:spcPts val="0"/>
              </a:spcAft>
              <a:buNone/>
            </a:pPr>
            <a:r>
              <a:t/>
            </a:r>
            <a:endParaRPr sz="1050">
              <a:solidFill>
                <a:srgbClr val="0E0E0E"/>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Why is CV relevant in the context of my algorithm?</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your </a:t>
            </a:r>
            <a:r>
              <a:rPr b="1" lang="en">
                <a:solidFill>
                  <a:schemeClr val="dk1"/>
                </a:solidFill>
              </a:rPr>
              <a:t>inventory optimization</a:t>
            </a:r>
            <a:r>
              <a:rPr lang="en">
                <a:solidFill>
                  <a:schemeClr val="dk1"/>
                </a:solidFill>
              </a:rPr>
              <a:t> scenario (with MSS, Reorder Quantity, and sales), the </a:t>
            </a:r>
            <a:r>
              <a:rPr b="1" lang="en">
                <a:solidFill>
                  <a:schemeClr val="dk1"/>
                </a:solidFill>
              </a:rPr>
              <a:t>CV can help</a:t>
            </a:r>
            <a:r>
              <a:rPr lang="en">
                <a:solidFill>
                  <a:schemeClr val="dk1"/>
                </a:solidFill>
              </a:rPr>
              <a:t>  me determine how </a:t>
            </a:r>
            <a:r>
              <a:rPr b="1" lang="en">
                <a:solidFill>
                  <a:schemeClr val="dk1"/>
                </a:solidFill>
              </a:rPr>
              <a:t>unstable</a:t>
            </a:r>
            <a:r>
              <a:rPr lang="en">
                <a:solidFill>
                  <a:schemeClr val="dk1"/>
                </a:solidFill>
              </a:rPr>
              <a:t> or </a:t>
            </a:r>
            <a:r>
              <a:rPr b="1" lang="en">
                <a:solidFill>
                  <a:schemeClr val="dk1"/>
                </a:solidFill>
              </a:rPr>
              <a:t>volatile</a:t>
            </a:r>
            <a:r>
              <a:rPr lang="en">
                <a:solidFill>
                  <a:schemeClr val="dk1"/>
                </a:solidFill>
              </a:rPr>
              <a:t> the sales data is. When sales data is highly </a:t>
            </a:r>
            <a:r>
              <a:rPr b="1" lang="en">
                <a:solidFill>
                  <a:schemeClr val="dk1"/>
                </a:solidFill>
              </a:rPr>
              <a:t>variable</a:t>
            </a:r>
            <a:r>
              <a:rPr lang="en">
                <a:solidFill>
                  <a:schemeClr val="dk1"/>
                </a:solidFill>
              </a:rPr>
              <a:t> (lots of ups and downs), it becomes </a:t>
            </a:r>
            <a:r>
              <a:rPr b="1" lang="en">
                <a:solidFill>
                  <a:schemeClr val="dk1"/>
                </a:solidFill>
              </a:rPr>
              <a:t>harder to predict</a:t>
            </a:r>
            <a:r>
              <a:rPr lang="en">
                <a:solidFill>
                  <a:schemeClr val="dk1"/>
                </a:solidFill>
              </a:rPr>
              <a:t> future sales, and consequently harder to </a:t>
            </a:r>
            <a:r>
              <a:rPr b="1" lang="en">
                <a:solidFill>
                  <a:schemeClr val="dk1"/>
                </a:solidFill>
              </a:rPr>
              <a:t>determine the correct MSS</a:t>
            </a:r>
            <a:r>
              <a:rPr lang="en">
                <a:solidFill>
                  <a:schemeClr val="dk1"/>
                </a:solidFill>
              </a:rPr>
              <a:t> (Minimum Shelf Stock) or reorder quantities.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logic you’re using with CV in your new algorithm might work like this:</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CV &gt; 0.25</a:t>
            </a:r>
            <a:r>
              <a:rPr lang="en">
                <a:solidFill>
                  <a:schemeClr val="dk1"/>
                </a:solidFill>
              </a:rPr>
              <a:t>: If the coefficient of variation is greater than </a:t>
            </a:r>
            <a:r>
              <a:rPr b="1" lang="en">
                <a:solidFill>
                  <a:schemeClr val="dk1"/>
                </a:solidFill>
              </a:rPr>
              <a:t>0.25</a:t>
            </a:r>
            <a:r>
              <a:rPr lang="en">
                <a:solidFill>
                  <a:schemeClr val="dk1"/>
                </a:solidFill>
              </a:rPr>
              <a:t>, it indicates that the sales data is </a:t>
            </a:r>
            <a:r>
              <a:rPr b="1" lang="en">
                <a:solidFill>
                  <a:schemeClr val="dk1"/>
                </a:solidFill>
              </a:rPr>
              <a:t>more volatile</a:t>
            </a:r>
            <a:r>
              <a:rPr lang="en">
                <a:solidFill>
                  <a:schemeClr val="dk1"/>
                </a:solidFill>
              </a:rPr>
              <a:t> than usual. You would flag this as unstable and adjust the calculation of MSS or reorder quantities, as unstable sales trends make predictions harder.</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Sales trend reversals</a:t>
            </a:r>
            <a:r>
              <a:rPr lang="en">
                <a:solidFill>
                  <a:schemeClr val="dk1"/>
                </a:solidFill>
              </a:rPr>
              <a:t>: If the average sales in the first period are different from the second and third periods (like an </a:t>
            </a:r>
            <a:r>
              <a:rPr b="1" lang="en">
                <a:solidFill>
                  <a:schemeClr val="dk1"/>
                </a:solidFill>
              </a:rPr>
              <a:t>upward</a:t>
            </a:r>
            <a:r>
              <a:rPr lang="en">
                <a:solidFill>
                  <a:schemeClr val="dk1"/>
                </a:solidFill>
              </a:rPr>
              <a:t> trend in one and a </a:t>
            </a:r>
            <a:r>
              <a:rPr b="1" lang="en">
                <a:solidFill>
                  <a:schemeClr val="dk1"/>
                </a:solidFill>
              </a:rPr>
              <a:t>downward</a:t>
            </a:r>
            <a:r>
              <a:rPr lang="en">
                <a:solidFill>
                  <a:schemeClr val="dk1"/>
                </a:solidFill>
              </a:rPr>
              <a:t> in another), it’s also flagged as </a:t>
            </a:r>
            <a:r>
              <a:rPr b="1" lang="en">
                <a:solidFill>
                  <a:schemeClr val="dk1"/>
                </a:solidFill>
              </a:rPr>
              <a:t>unstable</a:t>
            </a:r>
            <a:r>
              <a:rPr lang="en">
                <a:solidFill>
                  <a:schemeClr val="dk1"/>
                </a:solidFill>
              </a:rPr>
              <a:t>. This type of volatility means using simple averages (as in the original MSS algorithm) may not be accurate enough.</a:t>
            </a:r>
            <a:br>
              <a:rPr lang="en">
                <a:solidFill>
                  <a:schemeClr val="dk1"/>
                </a:solidFill>
              </a:rPr>
            </a:br>
            <a:endParaRPr>
              <a:solidFill>
                <a:schemeClr val="dk1"/>
              </a:solidFill>
            </a:endParaRPr>
          </a:p>
          <a:p>
            <a:pPr indent="0" lvl="0" marL="0" rtl="0" algn="l">
              <a:lnSpc>
                <a:spcPct val="115000"/>
              </a:lnSpc>
              <a:spcBef>
                <a:spcPts val="1200"/>
              </a:spcBef>
              <a:spcAft>
                <a:spcPts val="0"/>
              </a:spcAft>
              <a:buNone/>
            </a:pPr>
            <a:r>
              <a:t/>
            </a:r>
            <a:endParaRPr>
              <a:solidFill>
                <a:schemeClr val="dk1"/>
              </a:solidFill>
            </a:endParaRPr>
          </a:p>
          <a:p>
            <a:pPr indent="0" lvl="0" marL="0" rtl="0" algn="l">
              <a:lnSpc>
                <a:spcPct val="115000"/>
              </a:lnSpc>
              <a:spcBef>
                <a:spcPts val="1200"/>
              </a:spcBef>
              <a:spcAft>
                <a:spcPts val="0"/>
              </a:spcAft>
              <a:buNone/>
            </a:pPr>
            <a:r>
              <a:t/>
            </a:r>
            <a:endParaRPr b="1" sz="1700">
              <a:solidFill>
                <a:schemeClr val="dk1"/>
              </a:solidFill>
            </a:endParaRPr>
          </a:p>
          <a:p>
            <a:pPr indent="0" lvl="0" marL="0" rtl="0" algn="l">
              <a:lnSpc>
                <a:spcPct val="115000"/>
              </a:lnSpc>
              <a:spcBef>
                <a:spcPts val="1200"/>
              </a:spcBef>
              <a:spcAft>
                <a:spcPts val="1200"/>
              </a:spcAft>
              <a:buNone/>
            </a:pPr>
            <a:r>
              <a:t/>
            </a:r>
            <a:endParaRPr b="1">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54" name="Shape 54"/>
        <p:cNvGrpSpPr/>
        <p:nvPr/>
      </p:nvGrpSpPr>
      <p:grpSpPr>
        <a:xfrm>
          <a:off x="0" y="0"/>
          <a:ext cx="0" cy="0"/>
          <a:chOff x="0" y="0"/>
          <a:chExt cx="0" cy="0"/>
        </a:xfrm>
      </p:grpSpPr>
      <p:grpSp>
        <p:nvGrpSpPr>
          <p:cNvPr id="55" name="Google Shape;55;p14"/>
          <p:cNvGrpSpPr/>
          <p:nvPr/>
        </p:nvGrpSpPr>
        <p:grpSpPr>
          <a:xfrm rot="299808">
            <a:off x="124383" y="-559521"/>
            <a:ext cx="8900029" cy="6258229"/>
            <a:chOff x="124223" y="-559280"/>
            <a:chExt cx="8900025" cy="6258226"/>
          </a:xfrm>
        </p:grpSpPr>
        <p:grpSp>
          <p:nvGrpSpPr>
            <p:cNvPr id="56" name="Google Shape;56;p14"/>
            <p:cNvGrpSpPr/>
            <p:nvPr/>
          </p:nvGrpSpPr>
          <p:grpSpPr>
            <a:xfrm>
              <a:off x="124223" y="-78561"/>
              <a:ext cx="8900025" cy="5296800"/>
              <a:chOff x="124223" y="-78561"/>
              <a:chExt cx="8900025" cy="5296800"/>
            </a:xfrm>
          </p:grpSpPr>
          <p:sp>
            <p:nvSpPr>
              <p:cNvPr id="57" name="Google Shape;57;p14"/>
              <p:cNvSpPr/>
              <p:nvPr/>
            </p:nvSpPr>
            <p:spPr>
              <a:xfrm rot="-1623">
                <a:off x="7117071" y="2014308"/>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58" name="Google Shape;58;p14"/>
              <p:cNvSpPr/>
              <p:nvPr/>
            </p:nvSpPr>
            <p:spPr>
              <a:xfrm flipH="1" rot="-1487">
                <a:off x="124823" y="-77211"/>
                <a:ext cx="6242101" cy="5294100"/>
              </a:xfrm>
              <a:prstGeom prst="snip1Rect">
                <a:avLst>
                  <a:gd fmla="val 4248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59" name="Google Shape;59;p14"/>
              <p:cNvSpPr/>
              <p:nvPr/>
            </p:nvSpPr>
            <p:spPr>
              <a:xfrm flipH="1" rot="10798513">
                <a:off x="2781248" y="-76291"/>
                <a:ext cx="6242401" cy="5289900"/>
              </a:xfrm>
              <a:prstGeom prst="snip1Rect">
                <a:avLst>
                  <a:gd fmla="val 4249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60" name="Google Shape;60;p14"/>
              <p:cNvSpPr/>
              <p:nvPr/>
            </p:nvSpPr>
            <p:spPr>
              <a:xfrm rot="-1623">
                <a:off x="125118" y="1250275"/>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61" name="Google Shape;61;p14"/>
            <p:cNvSpPr/>
            <p:nvPr/>
          </p:nvSpPr>
          <p:spPr>
            <a:xfrm rot="-4516116">
              <a:off x="314265" y="-331820"/>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62" name="Google Shape;62;p14"/>
            <p:cNvSpPr/>
            <p:nvPr/>
          </p:nvSpPr>
          <p:spPr>
            <a:xfrm rot="6283884">
              <a:off x="6963097" y="3633506"/>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63" name="Google Shape;63;p14"/>
          <p:cNvSpPr txBox="1"/>
          <p:nvPr>
            <p:ph type="ctrTitle"/>
          </p:nvPr>
        </p:nvSpPr>
        <p:spPr>
          <a:xfrm>
            <a:off x="1826325" y="1559575"/>
            <a:ext cx="5494800" cy="15699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SzPts val="5000"/>
              <a:buNone/>
              <a:defRPr sz="5000"/>
            </a:lvl1pPr>
            <a:lvl2pPr lvl="1">
              <a:lnSpc>
                <a:spcPct val="90000"/>
              </a:lnSpc>
              <a:spcBef>
                <a:spcPts val="0"/>
              </a:spcBef>
              <a:spcAft>
                <a:spcPts val="0"/>
              </a:spcAft>
              <a:buSzPts val="5000"/>
              <a:buNone/>
              <a:defRPr sz="5000"/>
            </a:lvl2pPr>
            <a:lvl3pPr lvl="2">
              <a:lnSpc>
                <a:spcPct val="90000"/>
              </a:lnSpc>
              <a:spcBef>
                <a:spcPts val="0"/>
              </a:spcBef>
              <a:spcAft>
                <a:spcPts val="0"/>
              </a:spcAft>
              <a:buSzPts val="5000"/>
              <a:buNone/>
              <a:defRPr sz="5000"/>
            </a:lvl3pPr>
            <a:lvl4pPr lvl="3">
              <a:lnSpc>
                <a:spcPct val="90000"/>
              </a:lnSpc>
              <a:spcBef>
                <a:spcPts val="0"/>
              </a:spcBef>
              <a:spcAft>
                <a:spcPts val="0"/>
              </a:spcAft>
              <a:buSzPts val="5000"/>
              <a:buNone/>
              <a:defRPr sz="5000"/>
            </a:lvl4pPr>
            <a:lvl5pPr lvl="4">
              <a:lnSpc>
                <a:spcPct val="90000"/>
              </a:lnSpc>
              <a:spcBef>
                <a:spcPts val="0"/>
              </a:spcBef>
              <a:spcAft>
                <a:spcPts val="0"/>
              </a:spcAft>
              <a:buSzPts val="5000"/>
              <a:buNone/>
              <a:defRPr sz="5000"/>
            </a:lvl5pPr>
            <a:lvl6pPr lvl="5">
              <a:lnSpc>
                <a:spcPct val="90000"/>
              </a:lnSpc>
              <a:spcBef>
                <a:spcPts val="0"/>
              </a:spcBef>
              <a:spcAft>
                <a:spcPts val="0"/>
              </a:spcAft>
              <a:buSzPts val="5000"/>
              <a:buNone/>
              <a:defRPr sz="5000"/>
            </a:lvl6pPr>
            <a:lvl7pPr lvl="6">
              <a:lnSpc>
                <a:spcPct val="90000"/>
              </a:lnSpc>
              <a:spcBef>
                <a:spcPts val="0"/>
              </a:spcBef>
              <a:spcAft>
                <a:spcPts val="0"/>
              </a:spcAft>
              <a:buSzPts val="5000"/>
              <a:buNone/>
              <a:defRPr sz="5000"/>
            </a:lvl7pPr>
            <a:lvl8pPr lvl="7">
              <a:lnSpc>
                <a:spcPct val="90000"/>
              </a:lnSpc>
              <a:spcBef>
                <a:spcPts val="0"/>
              </a:spcBef>
              <a:spcAft>
                <a:spcPts val="0"/>
              </a:spcAft>
              <a:buSzPts val="5000"/>
              <a:buNone/>
              <a:defRPr sz="5000"/>
            </a:lvl8pPr>
            <a:lvl9pPr lvl="8">
              <a:lnSpc>
                <a:spcPct val="90000"/>
              </a:lnSpc>
              <a:spcBef>
                <a:spcPts val="0"/>
              </a:spcBef>
              <a:spcAft>
                <a:spcPts val="0"/>
              </a:spcAft>
              <a:buSzPts val="5000"/>
              <a:buNone/>
              <a:defRPr sz="5000"/>
            </a:lvl9pPr>
          </a:lstStyle>
          <a:p/>
        </p:txBody>
      </p:sp>
      <p:sp>
        <p:nvSpPr>
          <p:cNvPr id="64" name="Google Shape;64;p14"/>
          <p:cNvSpPr txBox="1"/>
          <p:nvPr>
            <p:ph idx="1" type="subTitle"/>
          </p:nvPr>
        </p:nvSpPr>
        <p:spPr>
          <a:xfrm>
            <a:off x="1826325" y="3252475"/>
            <a:ext cx="5494800" cy="792600"/>
          </a:xfrm>
          <a:prstGeom prst="rect">
            <a:avLst/>
          </a:prstGeom>
        </p:spPr>
        <p:txBody>
          <a:bodyPr anchorCtr="0" anchor="t" bIns="91425" lIns="91425" spcFirstLastPara="1" rIns="91425" wrap="square" tIns="91425">
            <a:spAutoFit/>
          </a:bodyPr>
          <a:lstStyle>
            <a:lvl1pPr lvl="0">
              <a:spcBef>
                <a:spcPts val="0"/>
              </a:spcBef>
              <a:spcAft>
                <a:spcPts val="0"/>
              </a:spcAft>
              <a:buSzPts val="2500"/>
              <a:buFont typeface="Inter Tight Medium"/>
              <a:buNone/>
              <a:defRPr sz="2500">
                <a:latin typeface="Inter Tight Medium"/>
                <a:ea typeface="Inter Tight Medium"/>
                <a:cs typeface="Inter Tight Medium"/>
                <a:sym typeface="Inter Tight Medium"/>
              </a:defRPr>
            </a:lvl1pPr>
            <a:lvl2pPr lvl="1">
              <a:spcBef>
                <a:spcPts val="0"/>
              </a:spcBef>
              <a:spcAft>
                <a:spcPts val="0"/>
              </a:spcAft>
              <a:buSzPts val="2500"/>
              <a:buFont typeface="Inter Tight Medium"/>
              <a:buNone/>
              <a:defRPr sz="2500">
                <a:latin typeface="Inter Tight Medium"/>
                <a:ea typeface="Inter Tight Medium"/>
                <a:cs typeface="Inter Tight Medium"/>
                <a:sym typeface="Inter Tight Medium"/>
              </a:defRPr>
            </a:lvl2pPr>
            <a:lvl3pPr lvl="2">
              <a:spcBef>
                <a:spcPts val="0"/>
              </a:spcBef>
              <a:spcAft>
                <a:spcPts val="0"/>
              </a:spcAft>
              <a:buSzPts val="2500"/>
              <a:buFont typeface="Inter Tight Medium"/>
              <a:buNone/>
              <a:defRPr sz="2500">
                <a:latin typeface="Inter Tight Medium"/>
                <a:ea typeface="Inter Tight Medium"/>
                <a:cs typeface="Inter Tight Medium"/>
                <a:sym typeface="Inter Tight Medium"/>
              </a:defRPr>
            </a:lvl3pPr>
            <a:lvl4pPr lvl="3">
              <a:spcBef>
                <a:spcPts val="0"/>
              </a:spcBef>
              <a:spcAft>
                <a:spcPts val="0"/>
              </a:spcAft>
              <a:buSzPts val="2500"/>
              <a:buFont typeface="Inter Tight Medium"/>
              <a:buNone/>
              <a:defRPr sz="2500">
                <a:latin typeface="Inter Tight Medium"/>
                <a:ea typeface="Inter Tight Medium"/>
                <a:cs typeface="Inter Tight Medium"/>
                <a:sym typeface="Inter Tight Medium"/>
              </a:defRPr>
            </a:lvl4pPr>
            <a:lvl5pPr lvl="4">
              <a:spcBef>
                <a:spcPts val="0"/>
              </a:spcBef>
              <a:spcAft>
                <a:spcPts val="0"/>
              </a:spcAft>
              <a:buSzPts val="2500"/>
              <a:buFont typeface="Inter Tight Medium"/>
              <a:buNone/>
              <a:defRPr sz="2500">
                <a:latin typeface="Inter Tight Medium"/>
                <a:ea typeface="Inter Tight Medium"/>
                <a:cs typeface="Inter Tight Medium"/>
                <a:sym typeface="Inter Tight Medium"/>
              </a:defRPr>
            </a:lvl5pPr>
            <a:lvl6pPr lvl="5">
              <a:spcBef>
                <a:spcPts val="0"/>
              </a:spcBef>
              <a:spcAft>
                <a:spcPts val="0"/>
              </a:spcAft>
              <a:buSzPts val="2500"/>
              <a:buFont typeface="Inter Tight Medium"/>
              <a:buNone/>
              <a:defRPr sz="2500">
                <a:latin typeface="Inter Tight Medium"/>
                <a:ea typeface="Inter Tight Medium"/>
                <a:cs typeface="Inter Tight Medium"/>
                <a:sym typeface="Inter Tight Medium"/>
              </a:defRPr>
            </a:lvl6pPr>
            <a:lvl7pPr lvl="6">
              <a:spcBef>
                <a:spcPts val="0"/>
              </a:spcBef>
              <a:spcAft>
                <a:spcPts val="0"/>
              </a:spcAft>
              <a:buSzPts val="2500"/>
              <a:buFont typeface="Inter Tight Medium"/>
              <a:buNone/>
              <a:defRPr sz="2500">
                <a:latin typeface="Inter Tight Medium"/>
                <a:ea typeface="Inter Tight Medium"/>
                <a:cs typeface="Inter Tight Medium"/>
                <a:sym typeface="Inter Tight Medium"/>
              </a:defRPr>
            </a:lvl7pPr>
            <a:lvl8pPr lvl="7">
              <a:spcBef>
                <a:spcPts val="0"/>
              </a:spcBef>
              <a:spcAft>
                <a:spcPts val="0"/>
              </a:spcAft>
              <a:buSzPts val="2500"/>
              <a:buFont typeface="Inter Tight Medium"/>
              <a:buNone/>
              <a:defRPr sz="2500">
                <a:latin typeface="Inter Tight Medium"/>
                <a:ea typeface="Inter Tight Medium"/>
                <a:cs typeface="Inter Tight Medium"/>
                <a:sym typeface="Inter Tight Medium"/>
              </a:defRPr>
            </a:lvl8pPr>
            <a:lvl9pPr lvl="8">
              <a:spcBef>
                <a:spcPts val="0"/>
              </a:spcBef>
              <a:spcAft>
                <a:spcPts val="0"/>
              </a:spcAft>
              <a:buSzPts val="2500"/>
              <a:buFont typeface="Inter Tight Medium"/>
              <a:buNone/>
              <a:defRPr sz="2500">
                <a:latin typeface="Inter Tight Medium"/>
                <a:ea typeface="Inter Tight Medium"/>
                <a:cs typeface="Inter Tight Medium"/>
                <a:sym typeface="Inter Tight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65" name="Shape 65"/>
        <p:cNvGrpSpPr/>
        <p:nvPr/>
      </p:nvGrpSpPr>
      <p:grpSpPr>
        <a:xfrm>
          <a:off x="0" y="0"/>
          <a:ext cx="0" cy="0"/>
          <a:chOff x="0" y="0"/>
          <a:chExt cx="0" cy="0"/>
        </a:xfrm>
      </p:grpSpPr>
      <p:sp>
        <p:nvSpPr>
          <p:cNvPr id="66" name="Google Shape;66;p15"/>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7" name="Google Shape;67;p1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68" name="Shape 68"/>
        <p:cNvGrpSpPr/>
        <p:nvPr/>
      </p:nvGrpSpPr>
      <p:grpSpPr>
        <a:xfrm>
          <a:off x="0" y="0"/>
          <a:ext cx="0" cy="0"/>
          <a:chOff x="0" y="0"/>
          <a:chExt cx="0" cy="0"/>
        </a:xfrm>
      </p:grpSpPr>
      <p:sp>
        <p:nvSpPr>
          <p:cNvPr id="69" name="Google Shape;69;p1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0" name="Google Shape;70;p16"/>
          <p:cNvSpPr txBox="1"/>
          <p:nvPr>
            <p:ph idx="1" type="body"/>
          </p:nvPr>
        </p:nvSpPr>
        <p:spPr>
          <a:xfrm>
            <a:off x="311700" y="1152475"/>
            <a:ext cx="85206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71" name="Google Shape;71;p1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72" name="Shape 72"/>
        <p:cNvGrpSpPr/>
        <p:nvPr/>
      </p:nvGrpSpPr>
      <p:grpSpPr>
        <a:xfrm>
          <a:off x="0" y="0"/>
          <a:ext cx="0" cy="0"/>
          <a:chOff x="0" y="0"/>
          <a:chExt cx="0" cy="0"/>
        </a:xfrm>
      </p:grpSpPr>
      <p:sp>
        <p:nvSpPr>
          <p:cNvPr id="73" name="Google Shape;73;p17"/>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4" name="Google Shape;74;p17"/>
          <p:cNvSpPr txBox="1"/>
          <p:nvPr>
            <p:ph idx="1" type="body"/>
          </p:nvPr>
        </p:nvSpPr>
        <p:spPr>
          <a:xfrm>
            <a:off x="3117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5" name="Google Shape;75;p17"/>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77" name="Shape 77"/>
        <p:cNvGrpSpPr/>
        <p:nvPr/>
      </p:nvGrpSpPr>
      <p:grpSpPr>
        <a:xfrm>
          <a:off x="0" y="0"/>
          <a:ext cx="0" cy="0"/>
          <a:chOff x="0" y="0"/>
          <a:chExt cx="0" cy="0"/>
        </a:xfrm>
      </p:grpSpPr>
      <p:sp>
        <p:nvSpPr>
          <p:cNvPr id="78" name="Google Shape;78;p1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9" name="Google Shape;79;p1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3">
    <p:spTree>
      <p:nvGrpSpPr>
        <p:cNvPr id="80" name="Shape 80"/>
        <p:cNvGrpSpPr/>
        <p:nvPr/>
      </p:nvGrpSpPr>
      <p:grpSpPr>
        <a:xfrm>
          <a:off x="0" y="0"/>
          <a:ext cx="0" cy="0"/>
          <a:chOff x="0" y="0"/>
          <a:chExt cx="0" cy="0"/>
        </a:xfrm>
      </p:grpSpPr>
      <p:sp>
        <p:nvSpPr>
          <p:cNvPr id="81" name="Google Shape;81;p19"/>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2" name="Google Shape;82;p19"/>
          <p:cNvSpPr txBox="1"/>
          <p:nvPr>
            <p:ph idx="1" type="body"/>
          </p:nvPr>
        </p:nvSpPr>
        <p:spPr>
          <a:xfrm>
            <a:off x="311700" y="1389600"/>
            <a:ext cx="2808000" cy="3179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3" name="Google Shape;83;p1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_1">
    <p:spTree>
      <p:nvGrpSpPr>
        <p:cNvPr id="84" name="Shape 84"/>
        <p:cNvGrpSpPr/>
        <p:nvPr/>
      </p:nvGrpSpPr>
      <p:grpSpPr>
        <a:xfrm>
          <a:off x="0" y="0"/>
          <a:ext cx="0" cy="0"/>
          <a:chOff x="0" y="0"/>
          <a:chExt cx="0" cy="0"/>
        </a:xfrm>
      </p:grpSpPr>
      <p:sp>
        <p:nvSpPr>
          <p:cNvPr id="85" name="Google Shape;85;p20"/>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86" name="Google Shape;86;p2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87" name="Shape 87"/>
        <p:cNvGrpSpPr/>
        <p:nvPr/>
      </p:nvGrpSpPr>
      <p:grpSpPr>
        <a:xfrm>
          <a:off x="0" y="0"/>
          <a:ext cx="0" cy="0"/>
          <a:chOff x="0" y="0"/>
          <a:chExt cx="0" cy="0"/>
        </a:xfrm>
      </p:grpSpPr>
      <p:sp>
        <p:nvSpPr>
          <p:cNvPr id="88" name="Google Shape;88;p21"/>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1"/>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90" name="Google Shape;90;p21"/>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91" name="Google Shape;91;p21"/>
          <p:cNvSpPr txBox="1"/>
          <p:nvPr>
            <p:ph idx="2" type="body"/>
          </p:nvPr>
        </p:nvSpPr>
        <p:spPr>
          <a:xfrm>
            <a:off x="4939500" y="724075"/>
            <a:ext cx="3837000" cy="3695100"/>
          </a:xfrm>
          <a:prstGeom prst="rect">
            <a:avLst/>
          </a:prstGeom>
        </p:spPr>
        <p:txBody>
          <a:bodyPr anchorCtr="0" anchor="ctr"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92" name="Google Shape;92;p2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_1">
    <p:spTree>
      <p:nvGrpSpPr>
        <p:cNvPr id="93" name="Shape 93"/>
        <p:cNvGrpSpPr/>
        <p:nvPr/>
      </p:nvGrpSpPr>
      <p:grpSpPr>
        <a:xfrm>
          <a:off x="0" y="0"/>
          <a:ext cx="0" cy="0"/>
          <a:chOff x="0" y="0"/>
          <a:chExt cx="0" cy="0"/>
        </a:xfrm>
      </p:grpSpPr>
      <p:sp>
        <p:nvSpPr>
          <p:cNvPr id="94" name="Google Shape;94;p22"/>
          <p:cNvSpPr txBox="1"/>
          <p:nvPr>
            <p:ph idx="1" type="body"/>
          </p:nvPr>
        </p:nvSpPr>
        <p:spPr>
          <a:xfrm>
            <a:off x="311700" y="4230575"/>
            <a:ext cx="5998800" cy="605100"/>
          </a:xfrm>
          <a:prstGeom prst="rect">
            <a:avLst/>
          </a:prstGeom>
        </p:spPr>
        <p:txBody>
          <a:bodyPr anchorCtr="0" anchor="ctr" bIns="91425" lIns="91425" spcFirstLastPara="1" rIns="91425" wrap="square" tIns="91425">
            <a:spAutoFit/>
          </a:bodyPr>
          <a:lstStyle>
            <a:lvl1pPr indent="-228600" lvl="0" marL="457200">
              <a:spcBef>
                <a:spcPts val="0"/>
              </a:spcBef>
              <a:spcAft>
                <a:spcPts val="0"/>
              </a:spcAft>
              <a:buSzPts val="1700"/>
              <a:buNone/>
              <a:defRPr/>
            </a:lvl1pPr>
          </a:lstStyle>
          <a:p/>
        </p:txBody>
      </p:sp>
      <p:sp>
        <p:nvSpPr>
          <p:cNvPr id="95" name="Google Shape;95;p2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96" name="Shape 96"/>
        <p:cNvGrpSpPr/>
        <p:nvPr/>
      </p:nvGrpSpPr>
      <p:grpSpPr>
        <a:xfrm>
          <a:off x="0" y="0"/>
          <a:ext cx="0" cy="0"/>
          <a:chOff x="0" y="0"/>
          <a:chExt cx="0" cy="0"/>
        </a:xfrm>
      </p:grpSpPr>
      <p:sp>
        <p:nvSpPr>
          <p:cNvPr id="97" name="Google Shape;97;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8" name="Google Shape;98;p23"/>
          <p:cNvSpPr txBox="1"/>
          <p:nvPr>
            <p:ph idx="1" type="body"/>
          </p:nvPr>
        </p:nvSpPr>
        <p:spPr>
          <a:xfrm>
            <a:off x="311700" y="3152225"/>
            <a:ext cx="8520600" cy="1300800"/>
          </a:xfrm>
          <a:prstGeom prst="rect">
            <a:avLst/>
          </a:prstGeom>
        </p:spPr>
        <p:txBody>
          <a:bodyPr anchorCtr="0" anchor="t" bIns="91425" lIns="91425" spcFirstLastPara="1" rIns="91425" wrap="square" tIns="91425">
            <a:spAutoFit/>
          </a:bodyPr>
          <a:lstStyle>
            <a:lvl1pPr indent="-336550" lvl="0" marL="457200" algn="ctr">
              <a:spcBef>
                <a:spcPts val="0"/>
              </a:spcBef>
              <a:spcAft>
                <a:spcPts val="0"/>
              </a:spcAft>
              <a:buSzPts val="17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sp>
        <p:nvSpPr>
          <p:cNvPr id="99" name="Google Shape;99;p2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100" name="Shape 100"/>
        <p:cNvGrpSpPr/>
        <p:nvPr/>
      </p:nvGrpSpPr>
      <p:grpSpPr>
        <a:xfrm>
          <a:off x="0" y="0"/>
          <a:ext cx="0" cy="0"/>
          <a:chOff x="0" y="0"/>
          <a:chExt cx="0" cy="0"/>
        </a:xfrm>
      </p:grpSpPr>
      <p:sp>
        <p:nvSpPr>
          <p:cNvPr id="101" name="Google Shape;101;p2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102" name="Shape 102"/>
        <p:cNvGrpSpPr/>
        <p:nvPr/>
      </p:nvGrpSpPr>
      <p:grpSpPr>
        <a:xfrm>
          <a:off x="0" y="0"/>
          <a:ext cx="0" cy="0"/>
          <a:chOff x="0" y="0"/>
          <a:chExt cx="0" cy="0"/>
        </a:xfrm>
      </p:grpSpPr>
      <p:sp>
        <p:nvSpPr>
          <p:cNvPr id="103" name="Google Shape;103;p25"/>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2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2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6" name="Google Shape;106;p2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7" name="Google Shape;107;p2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8" name="Google Shape;108;p2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9" name="Google Shape;109;p2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10" name="Google Shape;110;p2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111" name="Shape 111"/>
        <p:cNvGrpSpPr/>
        <p:nvPr/>
      </p:nvGrpSpPr>
      <p:grpSpPr>
        <a:xfrm>
          <a:off x="0" y="0"/>
          <a:ext cx="0" cy="0"/>
          <a:chOff x="0" y="0"/>
          <a:chExt cx="0" cy="0"/>
        </a:xfrm>
      </p:grpSpPr>
      <p:sp>
        <p:nvSpPr>
          <p:cNvPr id="112" name="Google Shape;112;p2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3" name="Google Shape;113;p26"/>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14" name="Google Shape;114;p26"/>
          <p:cNvSpPr/>
          <p:nvPr>
            <p:ph idx="2" type="pic"/>
          </p:nvPr>
        </p:nvSpPr>
        <p:spPr>
          <a:xfrm>
            <a:off x="4992024" y="1152775"/>
            <a:ext cx="3840300" cy="3416400"/>
          </a:xfrm>
          <a:prstGeom prst="rect">
            <a:avLst/>
          </a:prstGeom>
          <a:noFill/>
          <a:ln>
            <a:noFill/>
          </a:ln>
        </p:spPr>
      </p:sp>
      <p:sp>
        <p:nvSpPr>
          <p:cNvPr id="115" name="Google Shape;115;p2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116" name="Shape 116"/>
        <p:cNvGrpSpPr/>
        <p:nvPr/>
      </p:nvGrpSpPr>
      <p:grpSpPr>
        <a:xfrm>
          <a:off x="0" y="0"/>
          <a:ext cx="0" cy="0"/>
          <a:chOff x="0" y="0"/>
          <a:chExt cx="0" cy="0"/>
        </a:xfrm>
      </p:grpSpPr>
      <p:sp>
        <p:nvSpPr>
          <p:cNvPr id="117" name="Google Shape;117;p2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27"/>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19" name="Google Shape;119;p27"/>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0" name="Google Shape;120;p27"/>
          <p:cNvSpPr txBox="1"/>
          <p:nvPr>
            <p:ph idx="2" type="body"/>
          </p:nvPr>
        </p:nvSpPr>
        <p:spPr>
          <a:xfrm>
            <a:off x="504800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1" name="Google Shape;121;p2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2" name="Google Shape;122;p2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123" name="Shape 123"/>
        <p:cNvGrpSpPr/>
        <p:nvPr/>
      </p:nvGrpSpPr>
      <p:grpSpPr>
        <a:xfrm>
          <a:off x="0" y="0"/>
          <a:ext cx="0" cy="0"/>
          <a:chOff x="0" y="0"/>
          <a:chExt cx="0" cy="0"/>
        </a:xfrm>
      </p:grpSpPr>
      <p:sp>
        <p:nvSpPr>
          <p:cNvPr id="124" name="Google Shape;124;p2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5" name="Google Shape;125;p28"/>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6" name="Google Shape;126;p28"/>
          <p:cNvSpPr txBox="1"/>
          <p:nvPr>
            <p:ph idx="2" type="body"/>
          </p:nvPr>
        </p:nvSpPr>
        <p:spPr>
          <a:xfrm>
            <a:off x="334772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7" name="Google Shape;127;p28"/>
          <p:cNvSpPr txBox="1"/>
          <p:nvPr>
            <p:ph idx="3" type="body"/>
          </p:nvPr>
        </p:nvSpPr>
        <p:spPr>
          <a:xfrm>
            <a:off x="62122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8" name="Google Shape;128;p28"/>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29" name="Google Shape;129;p2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0" name="Google Shape;130;p2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1" name="Google Shape;131;p2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132" name="Shape 132"/>
        <p:cNvGrpSpPr/>
        <p:nvPr/>
      </p:nvGrpSpPr>
      <p:grpSpPr>
        <a:xfrm>
          <a:off x="0" y="0"/>
          <a:ext cx="0" cy="0"/>
          <a:chOff x="0" y="0"/>
          <a:chExt cx="0" cy="0"/>
        </a:xfrm>
      </p:grpSpPr>
      <p:sp>
        <p:nvSpPr>
          <p:cNvPr id="133" name="Google Shape;133;p2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4" name="Google Shape;134;p29"/>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5" name="Google Shape;135;p29"/>
          <p:cNvSpPr txBox="1"/>
          <p:nvPr>
            <p:ph idx="2" type="body"/>
          </p:nvPr>
        </p:nvSpPr>
        <p:spPr>
          <a:xfrm>
            <a:off x="4938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6" name="Google Shape;136;p29"/>
          <p:cNvSpPr txBox="1"/>
          <p:nvPr>
            <p:ph idx="3" type="body"/>
          </p:nvPr>
        </p:nvSpPr>
        <p:spPr>
          <a:xfrm>
            <a:off x="366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7" name="Google Shape;137;p29"/>
          <p:cNvSpPr txBox="1"/>
          <p:nvPr>
            <p:ph idx="4" type="body"/>
          </p:nvPr>
        </p:nvSpPr>
        <p:spPr>
          <a:xfrm>
            <a:off x="4938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8" name="Google Shape;138;p29"/>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9" name="Google Shape;139;p2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40" name="Google Shape;140;p2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41" name="Google Shape;141;p2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42" name="Google Shape;142;p2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143" name="Shape 143"/>
        <p:cNvGrpSpPr/>
        <p:nvPr/>
      </p:nvGrpSpPr>
      <p:grpSpPr>
        <a:xfrm>
          <a:off x="0" y="0"/>
          <a:ext cx="0" cy="0"/>
          <a:chOff x="0" y="0"/>
          <a:chExt cx="0" cy="0"/>
        </a:xfrm>
      </p:grpSpPr>
      <p:sp>
        <p:nvSpPr>
          <p:cNvPr id="144" name="Google Shape;144;p30"/>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5" name="Google Shape;145;p3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6" name="Google Shape;146;p3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47" name="Shape 147"/>
        <p:cNvGrpSpPr/>
        <p:nvPr/>
      </p:nvGrpSpPr>
      <p:grpSpPr>
        <a:xfrm>
          <a:off x="0" y="0"/>
          <a:ext cx="0" cy="0"/>
          <a:chOff x="0" y="0"/>
          <a:chExt cx="0" cy="0"/>
        </a:xfrm>
      </p:grpSpPr>
      <p:sp>
        <p:nvSpPr>
          <p:cNvPr id="148" name="Google Shape;148;p31"/>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9" name="Google Shape;149;p31"/>
          <p:cNvSpPr/>
          <p:nvPr>
            <p:ph idx="2" type="pic"/>
          </p:nvPr>
        </p:nvSpPr>
        <p:spPr>
          <a:xfrm>
            <a:off x="4804825" y="1133300"/>
            <a:ext cx="4027500" cy="2392800"/>
          </a:xfrm>
          <a:prstGeom prst="rect">
            <a:avLst/>
          </a:prstGeom>
          <a:noFill/>
          <a:ln>
            <a:noFill/>
          </a:ln>
        </p:spPr>
      </p:sp>
      <p:sp>
        <p:nvSpPr>
          <p:cNvPr id="150" name="Google Shape;150;p31"/>
          <p:cNvSpPr/>
          <p:nvPr>
            <p:ph idx="3" type="pic"/>
          </p:nvPr>
        </p:nvSpPr>
        <p:spPr>
          <a:xfrm>
            <a:off x="311725" y="1133300"/>
            <a:ext cx="4027500" cy="2392800"/>
          </a:xfrm>
          <a:prstGeom prst="rect">
            <a:avLst/>
          </a:prstGeom>
          <a:noFill/>
          <a:ln>
            <a:noFill/>
          </a:ln>
        </p:spPr>
      </p:sp>
      <p:sp>
        <p:nvSpPr>
          <p:cNvPr id="151" name="Google Shape;151;p31"/>
          <p:cNvSpPr txBox="1"/>
          <p:nvPr>
            <p:ph idx="4" type="body"/>
          </p:nvPr>
        </p:nvSpPr>
        <p:spPr>
          <a:xfrm>
            <a:off x="4804825"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2" name="Google Shape;152;p3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3" name="Google Shape;153;p31"/>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4" name="Google Shape;154;p3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55" name="Google Shape;155;p3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56" name="Shape 156"/>
        <p:cNvGrpSpPr/>
        <p:nvPr/>
      </p:nvGrpSpPr>
      <p:grpSpPr>
        <a:xfrm>
          <a:off x="0" y="0"/>
          <a:ext cx="0" cy="0"/>
          <a:chOff x="0" y="0"/>
          <a:chExt cx="0" cy="0"/>
        </a:xfrm>
      </p:grpSpPr>
      <p:sp>
        <p:nvSpPr>
          <p:cNvPr id="157" name="Google Shape;157;p32"/>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8" name="Google Shape;158;p32"/>
          <p:cNvSpPr/>
          <p:nvPr>
            <p:ph idx="2" type="pic"/>
          </p:nvPr>
        </p:nvSpPr>
        <p:spPr>
          <a:xfrm>
            <a:off x="6205225" y="1128325"/>
            <a:ext cx="2627100" cy="2273100"/>
          </a:xfrm>
          <a:prstGeom prst="rect">
            <a:avLst/>
          </a:prstGeom>
          <a:noFill/>
          <a:ln>
            <a:noFill/>
          </a:ln>
        </p:spPr>
      </p:sp>
      <p:sp>
        <p:nvSpPr>
          <p:cNvPr id="159" name="Google Shape;159;p32"/>
          <p:cNvSpPr/>
          <p:nvPr>
            <p:ph idx="3" type="pic"/>
          </p:nvPr>
        </p:nvSpPr>
        <p:spPr>
          <a:xfrm>
            <a:off x="311725" y="1128325"/>
            <a:ext cx="2627100" cy="2273100"/>
          </a:xfrm>
          <a:prstGeom prst="rect">
            <a:avLst/>
          </a:prstGeom>
          <a:noFill/>
          <a:ln>
            <a:noFill/>
          </a:ln>
        </p:spPr>
      </p:sp>
      <p:sp>
        <p:nvSpPr>
          <p:cNvPr id="160" name="Google Shape;160;p32"/>
          <p:cNvSpPr txBox="1"/>
          <p:nvPr>
            <p:ph idx="4" type="body"/>
          </p:nvPr>
        </p:nvSpPr>
        <p:spPr>
          <a:xfrm>
            <a:off x="6205225"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61" name="Google Shape;161;p32"/>
          <p:cNvSpPr/>
          <p:nvPr>
            <p:ph idx="5" type="pic"/>
          </p:nvPr>
        </p:nvSpPr>
        <p:spPr>
          <a:xfrm>
            <a:off x="3255250" y="1128325"/>
            <a:ext cx="2627100" cy="2273100"/>
          </a:xfrm>
          <a:prstGeom prst="rect">
            <a:avLst/>
          </a:prstGeom>
          <a:noFill/>
          <a:ln>
            <a:noFill/>
          </a:ln>
        </p:spPr>
      </p:sp>
      <p:sp>
        <p:nvSpPr>
          <p:cNvPr id="162" name="Google Shape;162;p32"/>
          <p:cNvSpPr txBox="1"/>
          <p:nvPr>
            <p:ph idx="6" type="body"/>
          </p:nvPr>
        </p:nvSpPr>
        <p:spPr>
          <a:xfrm>
            <a:off x="325525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63" name="Google Shape;163;p3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4" name="Google Shape;164;p32"/>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5" name="Google Shape;165;p3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66" name="Google Shape;166;p3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67" name="Google Shape;167;p3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68" name="Shape 168"/>
        <p:cNvGrpSpPr/>
        <p:nvPr/>
      </p:nvGrpSpPr>
      <p:grpSpPr>
        <a:xfrm>
          <a:off x="0" y="0"/>
          <a:ext cx="0" cy="0"/>
          <a:chOff x="0" y="0"/>
          <a:chExt cx="0" cy="0"/>
        </a:xfrm>
      </p:grpSpPr>
      <p:sp>
        <p:nvSpPr>
          <p:cNvPr id="169" name="Google Shape;169;p33"/>
          <p:cNvSpPr/>
          <p:nvPr>
            <p:ph idx="2" type="pic"/>
          </p:nvPr>
        </p:nvSpPr>
        <p:spPr>
          <a:xfrm>
            <a:off x="311700" y="445025"/>
            <a:ext cx="8520600" cy="4218300"/>
          </a:xfrm>
          <a:prstGeom prst="rect">
            <a:avLst/>
          </a:prstGeom>
          <a:noFill/>
          <a:ln>
            <a:noFill/>
          </a:ln>
        </p:spPr>
      </p:sp>
      <p:sp>
        <p:nvSpPr>
          <p:cNvPr id="170" name="Google Shape;170;p3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71" name="Shape 171"/>
        <p:cNvGrpSpPr/>
        <p:nvPr/>
      </p:nvGrpSpPr>
      <p:grpSpPr>
        <a:xfrm>
          <a:off x="0" y="0"/>
          <a:ext cx="0" cy="0"/>
          <a:chOff x="0" y="0"/>
          <a:chExt cx="0" cy="0"/>
        </a:xfrm>
      </p:grpSpPr>
      <p:sp>
        <p:nvSpPr>
          <p:cNvPr id="172" name="Google Shape;172;p3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73" name="Google Shape;173;p34"/>
          <p:cNvSpPr/>
          <p:nvPr>
            <p:ph idx="2" type="pic"/>
          </p:nvPr>
        </p:nvSpPr>
        <p:spPr>
          <a:xfrm>
            <a:off x="3389600" y="118913"/>
            <a:ext cx="1643700" cy="1535100"/>
          </a:xfrm>
          <a:prstGeom prst="rect">
            <a:avLst/>
          </a:prstGeom>
          <a:noFill/>
          <a:ln>
            <a:noFill/>
          </a:ln>
        </p:spPr>
      </p:sp>
      <p:sp>
        <p:nvSpPr>
          <p:cNvPr id="174" name="Google Shape;174;p34"/>
          <p:cNvSpPr/>
          <p:nvPr>
            <p:ph idx="3" type="pic"/>
          </p:nvPr>
        </p:nvSpPr>
        <p:spPr>
          <a:xfrm>
            <a:off x="5195935" y="118913"/>
            <a:ext cx="1643700" cy="1535100"/>
          </a:xfrm>
          <a:prstGeom prst="rect">
            <a:avLst/>
          </a:prstGeom>
          <a:noFill/>
          <a:ln>
            <a:noFill/>
          </a:ln>
        </p:spPr>
      </p:sp>
      <p:sp>
        <p:nvSpPr>
          <p:cNvPr id="175" name="Google Shape;175;p34"/>
          <p:cNvSpPr/>
          <p:nvPr>
            <p:ph idx="4" type="pic"/>
          </p:nvPr>
        </p:nvSpPr>
        <p:spPr>
          <a:xfrm>
            <a:off x="7002270" y="118913"/>
            <a:ext cx="1643700" cy="1535100"/>
          </a:xfrm>
          <a:prstGeom prst="rect">
            <a:avLst/>
          </a:prstGeom>
          <a:noFill/>
          <a:ln>
            <a:noFill/>
          </a:ln>
        </p:spPr>
      </p:sp>
      <p:sp>
        <p:nvSpPr>
          <p:cNvPr id="176" name="Google Shape;176;p34"/>
          <p:cNvSpPr/>
          <p:nvPr>
            <p:ph idx="5" type="pic"/>
          </p:nvPr>
        </p:nvSpPr>
        <p:spPr>
          <a:xfrm>
            <a:off x="3389588" y="1804212"/>
            <a:ext cx="1643700" cy="1535100"/>
          </a:xfrm>
          <a:prstGeom prst="rect">
            <a:avLst/>
          </a:prstGeom>
          <a:noFill/>
          <a:ln>
            <a:noFill/>
          </a:ln>
        </p:spPr>
      </p:sp>
      <p:sp>
        <p:nvSpPr>
          <p:cNvPr id="177" name="Google Shape;177;p34"/>
          <p:cNvSpPr/>
          <p:nvPr>
            <p:ph idx="6" type="pic"/>
          </p:nvPr>
        </p:nvSpPr>
        <p:spPr>
          <a:xfrm>
            <a:off x="5195922" y="1804212"/>
            <a:ext cx="1643700" cy="1535100"/>
          </a:xfrm>
          <a:prstGeom prst="rect">
            <a:avLst/>
          </a:prstGeom>
          <a:noFill/>
          <a:ln>
            <a:noFill/>
          </a:ln>
        </p:spPr>
      </p:sp>
      <p:sp>
        <p:nvSpPr>
          <p:cNvPr id="178" name="Google Shape;178;p34"/>
          <p:cNvSpPr/>
          <p:nvPr>
            <p:ph idx="7" type="pic"/>
          </p:nvPr>
        </p:nvSpPr>
        <p:spPr>
          <a:xfrm>
            <a:off x="7002257" y="1804212"/>
            <a:ext cx="1643700" cy="1535100"/>
          </a:xfrm>
          <a:prstGeom prst="rect">
            <a:avLst/>
          </a:prstGeom>
          <a:noFill/>
          <a:ln>
            <a:noFill/>
          </a:ln>
        </p:spPr>
      </p:sp>
      <p:sp>
        <p:nvSpPr>
          <p:cNvPr id="179" name="Google Shape;179;p3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0" name="Google Shape;180;p34"/>
          <p:cNvSpPr/>
          <p:nvPr>
            <p:ph idx="8" type="pic"/>
          </p:nvPr>
        </p:nvSpPr>
        <p:spPr>
          <a:xfrm>
            <a:off x="3389588" y="3489487"/>
            <a:ext cx="1643700" cy="1535100"/>
          </a:xfrm>
          <a:prstGeom prst="rect">
            <a:avLst/>
          </a:prstGeom>
          <a:noFill/>
          <a:ln>
            <a:noFill/>
          </a:ln>
        </p:spPr>
      </p:sp>
      <p:sp>
        <p:nvSpPr>
          <p:cNvPr id="181" name="Google Shape;181;p34"/>
          <p:cNvSpPr/>
          <p:nvPr>
            <p:ph idx="9" type="pic"/>
          </p:nvPr>
        </p:nvSpPr>
        <p:spPr>
          <a:xfrm>
            <a:off x="5195922" y="3489487"/>
            <a:ext cx="1643700" cy="1535100"/>
          </a:xfrm>
          <a:prstGeom prst="rect">
            <a:avLst/>
          </a:prstGeom>
          <a:noFill/>
          <a:ln>
            <a:noFill/>
          </a:ln>
        </p:spPr>
      </p:sp>
      <p:sp>
        <p:nvSpPr>
          <p:cNvPr id="182" name="Google Shape;182;p3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bg>
      <p:bgPr>
        <a:solidFill>
          <a:schemeClr val="lt1"/>
        </a:solidFill>
      </p:bgPr>
    </p:bg>
    <p:spTree>
      <p:nvGrpSpPr>
        <p:cNvPr id="183" name="Shape 183"/>
        <p:cNvGrpSpPr/>
        <p:nvPr/>
      </p:nvGrpSpPr>
      <p:grpSpPr>
        <a:xfrm>
          <a:off x="0" y="0"/>
          <a:ext cx="0" cy="0"/>
          <a:chOff x="0" y="0"/>
          <a:chExt cx="0" cy="0"/>
        </a:xfrm>
      </p:grpSpPr>
      <p:grpSp>
        <p:nvGrpSpPr>
          <p:cNvPr id="184" name="Google Shape;184;p35"/>
          <p:cNvGrpSpPr/>
          <p:nvPr/>
        </p:nvGrpSpPr>
        <p:grpSpPr>
          <a:xfrm>
            <a:off x="75" y="256675"/>
            <a:ext cx="3798141" cy="1190474"/>
            <a:chOff x="75" y="256675"/>
            <a:chExt cx="3798141" cy="1190474"/>
          </a:xfrm>
        </p:grpSpPr>
        <p:sp>
          <p:nvSpPr>
            <p:cNvPr id="185" name="Google Shape;185;p35"/>
            <p:cNvSpPr/>
            <p:nvPr/>
          </p:nvSpPr>
          <p:spPr>
            <a:xfrm flipH="1" rot="10800000">
              <a:off x="75" y="256675"/>
              <a:ext cx="3798000" cy="11904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186" name="Google Shape;186;p35"/>
            <p:cNvSpPr/>
            <p:nvPr/>
          </p:nvSpPr>
          <p:spPr>
            <a:xfrm flipH="1" rot="-10795068">
              <a:off x="3380016" y="1028349"/>
              <a:ext cx="418200" cy="418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187" name="Google Shape;187;p35"/>
          <p:cNvSpPr txBox="1"/>
          <p:nvPr>
            <p:ph type="title"/>
          </p:nvPr>
        </p:nvSpPr>
        <p:spPr>
          <a:xfrm>
            <a:off x="333925" y="544250"/>
            <a:ext cx="3039900" cy="7212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88" name="Google Shape;188;p35"/>
          <p:cNvSpPr txBox="1"/>
          <p:nvPr>
            <p:ph idx="1" type="subTitle"/>
          </p:nvPr>
        </p:nvSpPr>
        <p:spPr>
          <a:xfrm>
            <a:off x="1149126"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89" name="Google Shape;189;p35"/>
          <p:cNvSpPr txBox="1"/>
          <p:nvPr>
            <p:ph idx="2" type="subTitle"/>
          </p:nvPr>
        </p:nvSpPr>
        <p:spPr>
          <a:xfrm>
            <a:off x="1149126"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0" name="Google Shape;190;p35"/>
          <p:cNvSpPr txBox="1"/>
          <p:nvPr>
            <p:ph idx="3" type="subTitle"/>
          </p:nvPr>
        </p:nvSpPr>
        <p:spPr>
          <a:xfrm>
            <a:off x="1149126"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1" name="Google Shape;191;p35"/>
          <p:cNvSpPr txBox="1"/>
          <p:nvPr>
            <p:ph idx="4" type="subTitle"/>
          </p:nvPr>
        </p:nvSpPr>
        <p:spPr>
          <a:xfrm>
            <a:off x="1149126"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2" name="Google Shape;192;p35"/>
          <p:cNvSpPr txBox="1"/>
          <p:nvPr>
            <p:ph idx="5" type="subTitle"/>
          </p:nvPr>
        </p:nvSpPr>
        <p:spPr>
          <a:xfrm>
            <a:off x="1149126"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3" name="Google Shape;193;p35"/>
          <p:cNvSpPr txBox="1"/>
          <p:nvPr>
            <p:ph idx="6" type="subTitle"/>
          </p:nvPr>
        </p:nvSpPr>
        <p:spPr>
          <a:xfrm>
            <a:off x="5327851"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4" name="Google Shape;194;p35"/>
          <p:cNvSpPr txBox="1"/>
          <p:nvPr>
            <p:ph idx="7" type="subTitle"/>
          </p:nvPr>
        </p:nvSpPr>
        <p:spPr>
          <a:xfrm>
            <a:off x="5327851"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5" name="Google Shape;195;p35"/>
          <p:cNvSpPr txBox="1"/>
          <p:nvPr>
            <p:ph idx="8" type="subTitle"/>
          </p:nvPr>
        </p:nvSpPr>
        <p:spPr>
          <a:xfrm>
            <a:off x="5327851"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6" name="Google Shape;196;p35"/>
          <p:cNvSpPr txBox="1"/>
          <p:nvPr>
            <p:ph idx="9" type="subTitle"/>
          </p:nvPr>
        </p:nvSpPr>
        <p:spPr>
          <a:xfrm>
            <a:off x="5327851"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7" name="Google Shape;197;p35"/>
          <p:cNvSpPr txBox="1"/>
          <p:nvPr>
            <p:ph idx="13" type="subTitle"/>
          </p:nvPr>
        </p:nvSpPr>
        <p:spPr>
          <a:xfrm>
            <a:off x="5327851"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s" type="tx">
  <p:cSld name="TITLE_AND_BODY">
    <p:bg>
      <p:bgPr>
        <a:solidFill>
          <a:schemeClr val="lt1"/>
        </a:solidFill>
      </p:bgPr>
    </p:bg>
    <p:spTree>
      <p:nvGrpSpPr>
        <p:cNvPr id="198" name="Shape 198"/>
        <p:cNvGrpSpPr/>
        <p:nvPr/>
      </p:nvGrpSpPr>
      <p:grpSpPr>
        <a:xfrm>
          <a:off x="0" y="0"/>
          <a:ext cx="0" cy="0"/>
          <a:chOff x="0" y="0"/>
          <a:chExt cx="0" cy="0"/>
        </a:xfrm>
      </p:grpSpPr>
      <p:sp>
        <p:nvSpPr>
          <p:cNvPr id="199" name="Google Shape;199;p36"/>
          <p:cNvSpPr/>
          <p:nvPr>
            <p:ph idx="2" type="pic"/>
          </p:nvPr>
        </p:nvSpPr>
        <p:spPr>
          <a:xfrm rot="299990">
            <a:off x="716131" y="2331244"/>
            <a:ext cx="3686628" cy="2455534"/>
          </a:xfrm>
          <a:prstGeom prst="snip1Rect">
            <a:avLst>
              <a:gd fmla="val 16667" name="adj"/>
            </a:avLst>
          </a:prstGeom>
          <a:noFill/>
          <a:ln>
            <a:noFill/>
          </a:ln>
        </p:spPr>
      </p:sp>
      <p:sp>
        <p:nvSpPr>
          <p:cNvPr id="200" name="Google Shape;200;p36"/>
          <p:cNvSpPr/>
          <p:nvPr>
            <p:ph idx="3" type="pic"/>
          </p:nvPr>
        </p:nvSpPr>
        <p:spPr>
          <a:xfrm rot="-300269">
            <a:off x="4741294" y="2331368"/>
            <a:ext cx="3686654" cy="2455534"/>
          </a:xfrm>
          <a:prstGeom prst="snip1Rect">
            <a:avLst>
              <a:gd fmla="val 16667" name="adj"/>
            </a:avLst>
          </a:prstGeom>
          <a:noFill/>
          <a:ln>
            <a:noFill/>
          </a:ln>
        </p:spPr>
      </p:sp>
      <p:sp>
        <p:nvSpPr>
          <p:cNvPr id="201" name="Google Shape;201;p36"/>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2" name="Google Shape;202;p36"/>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03" name="Google Shape;203;p3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204" name="Google Shape;204;p36"/>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05" name="Google Shape;205;p36"/>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ITLE_AND_BODY_1">
    <p:bg>
      <p:bgPr>
        <a:solidFill>
          <a:schemeClr val="lt1"/>
        </a:solidFill>
      </p:bgPr>
    </p:bg>
    <p:spTree>
      <p:nvGrpSpPr>
        <p:cNvPr id="206" name="Shape 206"/>
        <p:cNvGrpSpPr/>
        <p:nvPr/>
      </p:nvGrpSpPr>
      <p:grpSpPr>
        <a:xfrm>
          <a:off x="0" y="0"/>
          <a:ext cx="0" cy="0"/>
          <a:chOff x="0" y="0"/>
          <a:chExt cx="0" cy="0"/>
        </a:xfrm>
      </p:grpSpPr>
      <p:sp>
        <p:nvSpPr>
          <p:cNvPr id="207" name="Google Shape;207;p37"/>
          <p:cNvSpPr/>
          <p:nvPr>
            <p:ph idx="2" type="pic"/>
          </p:nvPr>
        </p:nvSpPr>
        <p:spPr>
          <a:xfrm rot="299990">
            <a:off x="716131" y="2331244"/>
            <a:ext cx="3686628" cy="2455534"/>
          </a:xfrm>
          <a:prstGeom prst="snip1Rect">
            <a:avLst>
              <a:gd fmla="val 16667" name="adj"/>
            </a:avLst>
          </a:prstGeom>
          <a:noFill/>
          <a:ln>
            <a:noFill/>
          </a:ln>
        </p:spPr>
      </p:sp>
      <p:sp>
        <p:nvSpPr>
          <p:cNvPr id="208" name="Google Shape;208;p37"/>
          <p:cNvSpPr/>
          <p:nvPr>
            <p:ph idx="3" type="pic"/>
          </p:nvPr>
        </p:nvSpPr>
        <p:spPr>
          <a:xfrm rot="-300269">
            <a:off x="4741294" y="2331368"/>
            <a:ext cx="3686654" cy="2455534"/>
          </a:xfrm>
          <a:prstGeom prst="snip1Rect">
            <a:avLst>
              <a:gd fmla="val 16667" name="adj"/>
            </a:avLst>
          </a:prstGeom>
          <a:noFill/>
          <a:ln>
            <a:noFill/>
          </a:ln>
        </p:spPr>
      </p:sp>
      <p:sp>
        <p:nvSpPr>
          <p:cNvPr id="209" name="Google Shape;209;p37"/>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0" name="Google Shape;210;p3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211" name="Google Shape;211;p37"/>
          <p:cNvSpPr txBox="1"/>
          <p:nvPr>
            <p:ph idx="1" type="subTitle"/>
          </p:nvPr>
        </p:nvSpPr>
        <p:spPr>
          <a:xfrm>
            <a:off x="38108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12" name="Google Shape;212;p37"/>
          <p:cNvSpPr txBox="1"/>
          <p:nvPr>
            <p:ph idx="4" type="body"/>
          </p:nvPr>
        </p:nvSpPr>
        <p:spPr>
          <a:xfrm>
            <a:off x="38108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13" name="Google Shape;213;p37"/>
          <p:cNvSpPr txBox="1"/>
          <p:nvPr>
            <p:ph idx="5" type="subTitle"/>
          </p:nvPr>
        </p:nvSpPr>
        <p:spPr>
          <a:xfrm>
            <a:off x="456693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14" name="Google Shape;214;p37"/>
          <p:cNvSpPr txBox="1"/>
          <p:nvPr>
            <p:ph idx="6" type="body"/>
          </p:nvPr>
        </p:nvSpPr>
        <p:spPr>
          <a:xfrm>
            <a:off x="456693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15" name="Google Shape;215;p37"/>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16" name="Google Shape;216;p37"/>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type="twoColTx">
  <p:cSld name="TITLE_AND_TWO_COLUMNS">
    <p:bg>
      <p:bgPr>
        <a:solidFill>
          <a:schemeClr val="lt1"/>
        </a:solidFill>
      </p:bgPr>
    </p:bg>
    <p:spTree>
      <p:nvGrpSpPr>
        <p:cNvPr id="217" name="Shape 217"/>
        <p:cNvGrpSpPr/>
        <p:nvPr/>
      </p:nvGrpSpPr>
      <p:grpSpPr>
        <a:xfrm>
          <a:off x="0" y="0"/>
          <a:ext cx="0" cy="0"/>
          <a:chOff x="0" y="0"/>
          <a:chExt cx="0" cy="0"/>
        </a:xfrm>
      </p:grpSpPr>
      <p:grpSp>
        <p:nvGrpSpPr>
          <p:cNvPr id="218" name="Google Shape;218;p38"/>
          <p:cNvGrpSpPr/>
          <p:nvPr/>
        </p:nvGrpSpPr>
        <p:grpSpPr>
          <a:xfrm>
            <a:off x="0" y="-444900"/>
            <a:ext cx="9144000" cy="5588500"/>
            <a:chOff x="0" y="-444900"/>
            <a:chExt cx="9144000" cy="5588500"/>
          </a:xfrm>
        </p:grpSpPr>
        <p:grpSp>
          <p:nvGrpSpPr>
            <p:cNvPr id="219" name="Google Shape;219;p38"/>
            <p:cNvGrpSpPr/>
            <p:nvPr/>
          </p:nvGrpSpPr>
          <p:grpSpPr>
            <a:xfrm>
              <a:off x="0" y="100"/>
              <a:ext cx="9144000" cy="5143500"/>
              <a:chOff x="0" y="100"/>
              <a:chExt cx="9144000" cy="5143500"/>
            </a:xfrm>
          </p:grpSpPr>
          <p:sp>
            <p:nvSpPr>
              <p:cNvPr id="220" name="Google Shape;220;p38"/>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21" name="Google Shape;221;p38"/>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222" name="Google Shape;222;p38"/>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23" name="Google Shape;223;p3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24" name="Google Shape;224;p38"/>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25" name="Google Shape;225;p38"/>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226" name="Google Shape;226;p38"/>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27" name="Google Shape;227;p38"/>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type="titleOnly">
  <p:cSld name="TITLE_ONLY">
    <p:bg>
      <p:bgPr>
        <a:solidFill>
          <a:schemeClr val="lt1"/>
        </a:solidFill>
      </p:bgPr>
    </p:bg>
    <p:spTree>
      <p:nvGrpSpPr>
        <p:cNvPr id="228" name="Shape 228"/>
        <p:cNvGrpSpPr/>
        <p:nvPr/>
      </p:nvGrpSpPr>
      <p:grpSpPr>
        <a:xfrm>
          <a:off x="0" y="0"/>
          <a:ext cx="0" cy="0"/>
          <a:chOff x="0" y="0"/>
          <a:chExt cx="0" cy="0"/>
        </a:xfrm>
      </p:grpSpPr>
      <p:sp>
        <p:nvSpPr>
          <p:cNvPr id="229" name="Google Shape;229;p39"/>
          <p:cNvSpPr/>
          <p:nvPr>
            <p:ph idx="2" type="pic"/>
          </p:nvPr>
        </p:nvSpPr>
        <p:spPr>
          <a:xfrm rot="299866">
            <a:off x="764484" y="2679783"/>
            <a:ext cx="1938771" cy="1938771"/>
          </a:xfrm>
          <a:prstGeom prst="snip1Rect">
            <a:avLst>
              <a:gd fmla="val 16667" name="adj"/>
            </a:avLst>
          </a:prstGeom>
          <a:noFill/>
          <a:ln>
            <a:noFill/>
          </a:ln>
        </p:spPr>
      </p:sp>
      <p:sp>
        <p:nvSpPr>
          <p:cNvPr id="230" name="Google Shape;230;p39"/>
          <p:cNvSpPr/>
          <p:nvPr>
            <p:ph idx="3" type="pic"/>
          </p:nvPr>
        </p:nvSpPr>
        <p:spPr>
          <a:xfrm rot="-299913">
            <a:off x="3602840" y="2620826"/>
            <a:ext cx="1938472" cy="1938472"/>
          </a:xfrm>
          <a:prstGeom prst="snip1Rect">
            <a:avLst>
              <a:gd fmla="val 16667" name="adj"/>
            </a:avLst>
          </a:prstGeom>
          <a:noFill/>
          <a:ln>
            <a:noFill/>
          </a:ln>
        </p:spPr>
      </p:sp>
      <p:sp>
        <p:nvSpPr>
          <p:cNvPr id="231" name="Google Shape;231;p39"/>
          <p:cNvSpPr/>
          <p:nvPr>
            <p:ph idx="4" type="pic"/>
          </p:nvPr>
        </p:nvSpPr>
        <p:spPr>
          <a:xfrm rot="299913">
            <a:off x="6440891" y="2679947"/>
            <a:ext cx="1938472" cy="1938472"/>
          </a:xfrm>
          <a:prstGeom prst="snip1Rect">
            <a:avLst>
              <a:gd fmla="val 16667" name="adj"/>
            </a:avLst>
          </a:prstGeom>
          <a:noFill/>
          <a:ln>
            <a:noFill/>
          </a:ln>
        </p:spPr>
      </p:sp>
      <p:sp>
        <p:nvSpPr>
          <p:cNvPr id="232" name="Google Shape;232;p3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3" name="Google Shape;233;p39"/>
          <p:cNvSpPr txBox="1"/>
          <p:nvPr>
            <p:ph idx="1" type="subTitle"/>
          </p:nvPr>
        </p:nvSpPr>
        <p:spPr>
          <a:xfrm>
            <a:off x="381063"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34" name="Google Shape;234;p39"/>
          <p:cNvSpPr txBox="1"/>
          <p:nvPr>
            <p:ph idx="5" type="body"/>
          </p:nvPr>
        </p:nvSpPr>
        <p:spPr>
          <a:xfrm>
            <a:off x="381063"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5" name="Google Shape;235;p39"/>
          <p:cNvSpPr txBox="1"/>
          <p:nvPr>
            <p:ph idx="6" type="subTitle"/>
          </p:nvPr>
        </p:nvSpPr>
        <p:spPr>
          <a:xfrm>
            <a:off x="3219300"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36" name="Google Shape;236;p39"/>
          <p:cNvSpPr txBox="1"/>
          <p:nvPr>
            <p:ph idx="7" type="body"/>
          </p:nvPr>
        </p:nvSpPr>
        <p:spPr>
          <a:xfrm>
            <a:off x="3219300"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7" name="Google Shape;237;p39"/>
          <p:cNvSpPr txBox="1"/>
          <p:nvPr>
            <p:ph idx="8" type="subTitle"/>
          </p:nvPr>
        </p:nvSpPr>
        <p:spPr>
          <a:xfrm>
            <a:off x="6057538"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38" name="Google Shape;238;p39"/>
          <p:cNvSpPr txBox="1"/>
          <p:nvPr>
            <p:ph idx="9" type="body"/>
          </p:nvPr>
        </p:nvSpPr>
        <p:spPr>
          <a:xfrm>
            <a:off x="6057538"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9" name="Google Shape;239;p39"/>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0" name="Google Shape;240;p39"/>
          <p:cNvSpPr txBox="1"/>
          <p:nvPr>
            <p:ph idx="1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41" name="Google Shape;241;p39"/>
          <p:cNvSpPr txBox="1"/>
          <p:nvPr>
            <p:ph idx="1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1">
  <p:cSld name="ONE_COLUMN_TEXT">
    <p:bg>
      <p:bgPr>
        <a:solidFill>
          <a:schemeClr val="lt1"/>
        </a:solidFill>
      </p:bgPr>
    </p:bg>
    <p:spTree>
      <p:nvGrpSpPr>
        <p:cNvPr id="242" name="Shape 242"/>
        <p:cNvGrpSpPr/>
        <p:nvPr/>
      </p:nvGrpSpPr>
      <p:grpSpPr>
        <a:xfrm>
          <a:off x="0" y="0"/>
          <a:ext cx="0" cy="0"/>
          <a:chOff x="0" y="0"/>
          <a:chExt cx="0" cy="0"/>
        </a:xfrm>
      </p:grpSpPr>
      <p:sp>
        <p:nvSpPr>
          <p:cNvPr id="243" name="Google Shape;243;p40"/>
          <p:cNvSpPr/>
          <p:nvPr>
            <p:ph idx="2" type="pic"/>
          </p:nvPr>
        </p:nvSpPr>
        <p:spPr>
          <a:xfrm>
            <a:off x="434125" y="2147825"/>
            <a:ext cx="8275200" cy="2679300"/>
          </a:xfrm>
          <a:prstGeom prst="snip1Rect">
            <a:avLst>
              <a:gd fmla="val 29467" name="adj"/>
            </a:avLst>
          </a:prstGeom>
          <a:noFill/>
          <a:ln>
            <a:noFill/>
          </a:ln>
        </p:spPr>
      </p:sp>
      <p:sp>
        <p:nvSpPr>
          <p:cNvPr id="244" name="Google Shape;244;p4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45" name="Google Shape;245;p40"/>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6" name="Google Shape;246;p40"/>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47" name="Google Shape;247;p40"/>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48" name="Google Shape;248;p40"/>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left">
  <p:cSld name="ONE_COLUMN_TEXT_1">
    <p:bg>
      <p:bgPr>
        <a:solidFill>
          <a:schemeClr val="lt1"/>
        </a:solidFill>
      </p:bgPr>
    </p:bg>
    <p:spTree>
      <p:nvGrpSpPr>
        <p:cNvPr id="249" name="Shape 249"/>
        <p:cNvGrpSpPr/>
        <p:nvPr/>
      </p:nvGrpSpPr>
      <p:grpSpPr>
        <a:xfrm>
          <a:off x="0" y="0"/>
          <a:ext cx="0" cy="0"/>
          <a:chOff x="0" y="0"/>
          <a:chExt cx="0" cy="0"/>
        </a:xfrm>
      </p:grpSpPr>
      <p:grpSp>
        <p:nvGrpSpPr>
          <p:cNvPr id="250" name="Google Shape;250;p41"/>
          <p:cNvGrpSpPr/>
          <p:nvPr/>
        </p:nvGrpSpPr>
        <p:grpSpPr>
          <a:xfrm>
            <a:off x="433788" y="1202208"/>
            <a:ext cx="2632899" cy="904617"/>
            <a:chOff x="433788" y="1202208"/>
            <a:chExt cx="2632899" cy="904617"/>
          </a:xfrm>
        </p:grpSpPr>
        <p:sp>
          <p:nvSpPr>
            <p:cNvPr id="251" name="Google Shape;251;p41"/>
            <p:cNvSpPr/>
            <p:nvPr/>
          </p:nvSpPr>
          <p:spPr>
            <a:xfrm>
              <a:off x="433788" y="1202325"/>
              <a:ext cx="2632800" cy="9045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52" name="Google Shape;252;p41"/>
            <p:cNvSpPr/>
            <p:nvPr/>
          </p:nvSpPr>
          <p:spPr>
            <a:xfrm rot="-6523">
              <a:off x="2750486"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53" name="Google Shape;253;p41"/>
          <p:cNvSpPr txBox="1"/>
          <p:nvPr>
            <p:ph idx="1" type="subTitle"/>
          </p:nvPr>
        </p:nvSpPr>
        <p:spPr>
          <a:xfrm>
            <a:off x="437000"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54" name="Google Shape;254;p41"/>
          <p:cNvSpPr txBox="1"/>
          <p:nvPr>
            <p:ph idx="2" type="body"/>
          </p:nvPr>
        </p:nvSpPr>
        <p:spPr>
          <a:xfrm>
            <a:off x="437000"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55" name="Google Shape;255;p41"/>
          <p:cNvSpPr/>
          <p:nvPr>
            <p:ph idx="3" type="pic"/>
          </p:nvPr>
        </p:nvSpPr>
        <p:spPr>
          <a:xfrm>
            <a:off x="434125" y="2147825"/>
            <a:ext cx="8275200" cy="2679300"/>
          </a:xfrm>
          <a:prstGeom prst="snip1Rect">
            <a:avLst>
              <a:gd fmla="val 29467" name="adj"/>
            </a:avLst>
          </a:prstGeom>
          <a:noFill/>
          <a:ln>
            <a:noFill/>
          </a:ln>
        </p:spPr>
      </p:sp>
      <p:sp>
        <p:nvSpPr>
          <p:cNvPr id="256" name="Google Shape;256;p41"/>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57" name="Google Shape;257;p41"/>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8" name="Google Shape;258;p41"/>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59" name="Google Shape;259;p41"/>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guide id="2" orient="horz" pos="1353">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middle">
  <p:cSld name="ONE_COLUMN_TEXT_1_2">
    <p:bg>
      <p:bgPr>
        <a:solidFill>
          <a:schemeClr val="lt1"/>
        </a:solidFill>
      </p:bgPr>
    </p:bg>
    <p:spTree>
      <p:nvGrpSpPr>
        <p:cNvPr id="260" name="Shape 260"/>
        <p:cNvGrpSpPr/>
        <p:nvPr/>
      </p:nvGrpSpPr>
      <p:grpSpPr>
        <a:xfrm>
          <a:off x="0" y="0"/>
          <a:ext cx="0" cy="0"/>
          <a:chOff x="0" y="0"/>
          <a:chExt cx="0" cy="0"/>
        </a:xfrm>
      </p:grpSpPr>
      <p:grpSp>
        <p:nvGrpSpPr>
          <p:cNvPr id="261" name="Google Shape;261;p42"/>
          <p:cNvGrpSpPr/>
          <p:nvPr/>
        </p:nvGrpSpPr>
        <p:grpSpPr>
          <a:xfrm>
            <a:off x="3253950" y="1202208"/>
            <a:ext cx="2632899" cy="904617"/>
            <a:chOff x="3253950" y="1202208"/>
            <a:chExt cx="2632899" cy="904617"/>
          </a:xfrm>
        </p:grpSpPr>
        <p:sp>
          <p:nvSpPr>
            <p:cNvPr id="262" name="Google Shape;262;p42"/>
            <p:cNvSpPr/>
            <p:nvPr/>
          </p:nvSpPr>
          <p:spPr>
            <a:xfrm>
              <a:off x="3253950" y="1202325"/>
              <a:ext cx="2632800" cy="904500"/>
            </a:xfrm>
            <a:prstGeom prst="snip1Rect">
              <a:avLst>
                <a:gd fmla="val 35102"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63" name="Google Shape;263;p42"/>
            <p:cNvSpPr/>
            <p:nvPr/>
          </p:nvSpPr>
          <p:spPr>
            <a:xfrm rot="-6523">
              <a:off x="5570649"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64" name="Google Shape;264;p42"/>
          <p:cNvSpPr txBox="1"/>
          <p:nvPr>
            <p:ph idx="1" type="subTitle"/>
          </p:nvPr>
        </p:nvSpPr>
        <p:spPr>
          <a:xfrm>
            <a:off x="3257163"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65" name="Google Shape;265;p42"/>
          <p:cNvSpPr txBox="1"/>
          <p:nvPr>
            <p:ph idx="2" type="body"/>
          </p:nvPr>
        </p:nvSpPr>
        <p:spPr>
          <a:xfrm>
            <a:off x="3257163"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66" name="Google Shape;266;p42"/>
          <p:cNvSpPr/>
          <p:nvPr>
            <p:ph idx="3" type="pic"/>
          </p:nvPr>
        </p:nvSpPr>
        <p:spPr>
          <a:xfrm>
            <a:off x="434125" y="2147825"/>
            <a:ext cx="8275200" cy="2679300"/>
          </a:xfrm>
          <a:prstGeom prst="snip1Rect">
            <a:avLst>
              <a:gd fmla="val 29467" name="adj"/>
            </a:avLst>
          </a:prstGeom>
          <a:noFill/>
          <a:ln>
            <a:noFill/>
          </a:ln>
        </p:spPr>
      </p:sp>
      <p:sp>
        <p:nvSpPr>
          <p:cNvPr id="267" name="Google Shape;267;p42"/>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8" name="Google Shape;268;p42"/>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9" name="Google Shape;269;p42"/>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70" name="Google Shape;270;p42"/>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right, long text">
  <p:cSld name="ONE_COLUMN_TEXT_1_1">
    <p:bg>
      <p:bgPr>
        <a:solidFill>
          <a:schemeClr val="lt1"/>
        </a:solidFill>
      </p:bgPr>
    </p:bg>
    <p:spTree>
      <p:nvGrpSpPr>
        <p:cNvPr id="271" name="Shape 271"/>
        <p:cNvGrpSpPr/>
        <p:nvPr/>
      </p:nvGrpSpPr>
      <p:grpSpPr>
        <a:xfrm>
          <a:off x="0" y="0"/>
          <a:ext cx="0" cy="0"/>
          <a:chOff x="0" y="0"/>
          <a:chExt cx="0" cy="0"/>
        </a:xfrm>
      </p:grpSpPr>
      <p:sp>
        <p:nvSpPr>
          <p:cNvPr id="272" name="Google Shape;272;p43"/>
          <p:cNvSpPr/>
          <p:nvPr/>
        </p:nvSpPr>
        <p:spPr>
          <a:xfrm>
            <a:off x="3253825" y="1202325"/>
            <a:ext cx="5453100" cy="904500"/>
          </a:xfrm>
          <a:prstGeom prst="snip1Rect">
            <a:avLst>
              <a:gd fmla="val 35019"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73" name="Google Shape;273;p43"/>
          <p:cNvSpPr txBox="1"/>
          <p:nvPr>
            <p:ph idx="1" type="subTitle"/>
          </p:nvPr>
        </p:nvSpPr>
        <p:spPr>
          <a:xfrm>
            <a:off x="3253950" y="1202200"/>
            <a:ext cx="5136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74" name="Google Shape;274;p43"/>
          <p:cNvSpPr/>
          <p:nvPr>
            <p:ph idx="2" type="pic"/>
          </p:nvPr>
        </p:nvSpPr>
        <p:spPr>
          <a:xfrm>
            <a:off x="434125" y="2147825"/>
            <a:ext cx="8275200" cy="2679300"/>
          </a:xfrm>
          <a:prstGeom prst="snip1Rect">
            <a:avLst>
              <a:gd fmla="val 29467" name="adj"/>
            </a:avLst>
          </a:prstGeom>
          <a:noFill/>
          <a:ln>
            <a:noFill/>
          </a:ln>
        </p:spPr>
      </p:sp>
      <p:sp>
        <p:nvSpPr>
          <p:cNvPr id="275" name="Google Shape;275;p43"/>
          <p:cNvSpPr txBox="1"/>
          <p:nvPr>
            <p:ph idx="3" type="body"/>
          </p:nvPr>
        </p:nvSpPr>
        <p:spPr>
          <a:xfrm>
            <a:off x="3253950" y="1460325"/>
            <a:ext cx="54531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76" name="Google Shape;276;p43"/>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77" name="Google Shape;277;p43"/>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8" name="Google Shape;278;p43"/>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79" name="Google Shape;279;p43"/>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80" name="Google Shape;280;p43"/>
          <p:cNvSpPr/>
          <p:nvPr/>
        </p:nvSpPr>
        <p:spPr>
          <a:xfrm rot="-6523">
            <a:off x="8390811"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Tight"/>
                <a:ea typeface="Inter Tight"/>
                <a:cs typeface="Inter Tight"/>
                <a:sym typeface="Inter Tight"/>
              </a:rPr>
              <a:t> </a:t>
            </a:r>
            <a:endParaRPr>
              <a:solidFill>
                <a:schemeClr val="dk1"/>
              </a:solidFill>
              <a:latin typeface="Inter Tight"/>
              <a:ea typeface="Inter Tight"/>
              <a:cs typeface="Inter Tight"/>
              <a:sym typeface="Inter Tight"/>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
    <p:bg>
      <p:bgPr>
        <a:solidFill>
          <a:schemeClr val="lt1"/>
        </a:solidFill>
      </p:bgPr>
    </p:bg>
    <p:spTree>
      <p:nvGrpSpPr>
        <p:cNvPr id="281" name="Shape 281"/>
        <p:cNvGrpSpPr/>
        <p:nvPr/>
      </p:nvGrpSpPr>
      <p:grpSpPr>
        <a:xfrm>
          <a:off x="0" y="0"/>
          <a:ext cx="0" cy="0"/>
          <a:chOff x="0" y="0"/>
          <a:chExt cx="0" cy="0"/>
        </a:xfrm>
      </p:grpSpPr>
      <p:grpSp>
        <p:nvGrpSpPr>
          <p:cNvPr id="282" name="Google Shape;282;p44"/>
          <p:cNvGrpSpPr/>
          <p:nvPr/>
        </p:nvGrpSpPr>
        <p:grpSpPr>
          <a:xfrm>
            <a:off x="0" y="-444900"/>
            <a:ext cx="9144000" cy="5588500"/>
            <a:chOff x="0" y="-444900"/>
            <a:chExt cx="9144000" cy="5588500"/>
          </a:xfrm>
        </p:grpSpPr>
        <p:grpSp>
          <p:nvGrpSpPr>
            <p:cNvPr id="283" name="Google Shape;283;p44"/>
            <p:cNvGrpSpPr/>
            <p:nvPr/>
          </p:nvGrpSpPr>
          <p:grpSpPr>
            <a:xfrm>
              <a:off x="0" y="100"/>
              <a:ext cx="9144000" cy="5143500"/>
              <a:chOff x="0" y="100"/>
              <a:chExt cx="9144000" cy="5143500"/>
            </a:xfrm>
          </p:grpSpPr>
          <p:sp>
            <p:nvSpPr>
              <p:cNvPr id="284" name="Google Shape;284;p44"/>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85" name="Google Shape;285;p44"/>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grpSp>
        <p:sp>
          <p:nvSpPr>
            <p:cNvPr id="286" name="Google Shape;286;p44"/>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87" name="Google Shape;287;p44"/>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88" name="Google Shape;288;p44"/>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89" name="Google Shape;289;p44"/>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290" name="Google Shape;290;p44"/>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91" name="Google Shape;291;p44"/>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2">
  <p:cSld name="MAIN_POINT">
    <p:bg>
      <p:bgPr>
        <a:solidFill>
          <a:schemeClr val="lt1"/>
        </a:solidFill>
      </p:bgPr>
    </p:bg>
    <p:spTree>
      <p:nvGrpSpPr>
        <p:cNvPr id="292" name="Shape 292"/>
        <p:cNvGrpSpPr/>
        <p:nvPr/>
      </p:nvGrpSpPr>
      <p:grpSpPr>
        <a:xfrm>
          <a:off x="0" y="0"/>
          <a:ext cx="0" cy="0"/>
          <a:chOff x="0" y="0"/>
          <a:chExt cx="0" cy="0"/>
        </a:xfrm>
      </p:grpSpPr>
      <p:sp>
        <p:nvSpPr>
          <p:cNvPr id="293" name="Google Shape;293;p45"/>
          <p:cNvSpPr/>
          <p:nvPr>
            <p:ph idx="2" type="pic"/>
          </p:nvPr>
        </p:nvSpPr>
        <p:spPr>
          <a:xfrm rot="300107">
            <a:off x="4903200" y="846465"/>
            <a:ext cx="3950142" cy="3456249"/>
          </a:xfrm>
          <a:prstGeom prst="snip1Rect">
            <a:avLst>
              <a:gd fmla="val 16667" name="adj"/>
            </a:avLst>
          </a:prstGeom>
          <a:noFill/>
          <a:ln>
            <a:noFill/>
          </a:ln>
        </p:spPr>
      </p:sp>
      <p:sp>
        <p:nvSpPr>
          <p:cNvPr id="294" name="Google Shape;294;p4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5" name="Google Shape;295;p45"/>
          <p:cNvSpPr txBox="1"/>
          <p:nvPr>
            <p:ph type="title"/>
          </p:nvPr>
        </p:nvSpPr>
        <p:spPr>
          <a:xfrm>
            <a:off x="3339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6" name="Google Shape;296;p45"/>
          <p:cNvSpPr txBox="1"/>
          <p:nvPr>
            <p:ph idx="1" type="body"/>
          </p:nvPr>
        </p:nvSpPr>
        <p:spPr>
          <a:xfrm>
            <a:off x="3339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97" name="Google Shape;297;p45"/>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98" name="Google Shape;298;p45"/>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3">
  <p:cSld name="MAIN_POINT_1">
    <p:bg>
      <p:bgPr>
        <a:solidFill>
          <a:schemeClr val="lt1"/>
        </a:solidFill>
      </p:bgPr>
    </p:bg>
    <p:spTree>
      <p:nvGrpSpPr>
        <p:cNvPr id="299" name="Shape 299"/>
        <p:cNvGrpSpPr/>
        <p:nvPr/>
      </p:nvGrpSpPr>
      <p:grpSpPr>
        <a:xfrm>
          <a:off x="0" y="0"/>
          <a:ext cx="0" cy="0"/>
          <a:chOff x="0" y="0"/>
          <a:chExt cx="0" cy="0"/>
        </a:xfrm>
      </p:grpSpPr>
      <p:sp>
        <p:nvSpPr>
          <p:cNvPr id="300" name="Google Shape;300;p46"/>
          <p:cNvSpPr/>
          <p:nvPr>
            <p:ph idx="2" type="pic"/>
          </p:nvPr>
        </p:nvSpPr>
        <p:spPr>
          <a:xfrm rot="-300067">
            <a:off x="550589" y="883785"/>
            <a:ext cx="3630622" cy="3658027"/>
          </a:xfrm>
          <a:prstGeom prst="snip1Rect">
            <a:avLst>
              <a:gd fmla="val 16667" name="adj"/>
            </a:avLst>
          </a:prstGeom>
          <a:noFill/>
          <a:ln>
            <a:noFill/>
          </a:ln>
        </p:spPr>
      </p:sp>
      <p:sp>
        <p:nvSpPr>
          <p:cNvPr id="301" name="Google Shape;301;p46"/>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02" name="Google Shape;302;p46"/>
          <p:cNvSpPr txBox="1"/>
          <p:nvPr>
            <p:ph type="title"/>
          </p:nvPr>
        </p:nvSpPr>
        <p:spPr>
          <a:xfrm>
            <a:off x="52046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3" name="Google Shape;303;p46"/>
          <p:cNvSpPr txBox="1"/>
          <p:nvPr>
            <p:ph idx="1" type="body"/>
          </p:nvPr>
        </p:nvSpPr>
        <p:spPr>
          <a:xfrm>
            <a:off x="52046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304" name="Google Shape;304;p46"/>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05" name="Google Shape;305;p46"/>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and descriptions">
  <p:cSld name="SECTION_TITLE_AND_DESCRIPTION">
    <p:bg>
      <p:bgPr>
        <a:solidFill>
          <a:schemeClr val="lt1"/>
        </a:solidFill>
      </p:bgPr>
    </p:bg>
    <p:spTree>
      <p:nvGrpSpPr>
        <p:cNvPr id="306" name="Shape 306"/>
        <p:cNvGrpSpPr/>
        <p:nvPr/>
      </p:nvGrpSpPr>
      <p:grpSpPr>
        <a:xfrm>
          <a:off x="0" y="0"/>
          <a:ext cx="0" cy="0"/>
          <a:chOff x="0" y="0"/>
          <a:chExt cx="0" cy="0"/>
        </a:xfrm>
      </p:grpSpPr>
      <p:sp>
        <p:nvSpPr>
          <p:cNvPr id="307" name="Google Shape;307;p47"/>
          <p:cNvSpPr/>
          <p:nvPr>
            <p:ph idx="2" type="pic"/>
          </p:nvPr>
        </p:nvSpPr>
        <p:spPr>
          <a:xfrm>
            <a:off x="3544863" y="1543050"/>
            <a:ext cx="2057400" cy="2057400"/>
          </a:xfrm>
          <a:prstGeom prst="snip1Rect">
            <a:avLst>
              <a:gd fmla="val 24426" name="adj"/>
            </a:avLst>
          </a:prstGeom>
          <a:noFill/>
          <a:ln>
            <a:noFill/>
          </a:ln>
        </p:spPr>
      </p:sp>
      <p:sp>
        <p:nvSpPr>
          <p:cNvPr id="308" name="Google Shape;308;p47"/>
          <p:cNvSpPr/>
          <p:nvPr>
            <p:ph idx="3" type="pic"/>
          </p:nvPr>
        </p:nvSpPr>
        <p:spPr>
          <a:xfrm>
            <a:off x="6658538" y="1543050"/>
            <a:ext cx="2057400" cy="2057400"/>
          </a:xfrm>
          <a:prstGeom prst="snip1Rect">
            <a:avLst>
              <a:gd fmla="val 24426" name="adj"/>
            </a:avLst>
          </a:prstGeom>
          <a:noFill/>
          <a:ln>
            <a:noFill/>
          </a:ln>
        </p:spPr>
      </p:sp>
      <p:sp>
        <p:nvSpPr>
          <p:cNvPr id="309" name="Google Shape;309;p47"/>
          <p:cNvSpPr/>
          <p:nvPr>
            <p:ph idx="4" type="pic"/>
          </p:nvPr>
        </p:nvSpPr>
        <p:spPr>
          <a:xfrm>
            <a:off x="431200" y="1543050"/>
            <a:ext cx="2057400" cy="2057400"/>
          </a:xfrm>
          <a:prstGeom prst="snip1Rect">
            <a:avLst>
              <a:gd fmla="val 24426" name="adj"/>
            </a:avLst>
          </a:prstGeom>
          <a:noFill/>
          <a:ln>
            <a:noFill/>
          </a:ln>
        </p:spPr>
      </p:sp>
      <p:sp>
        <p:nvSpPr>
          <p:cNvPr id="310" name="Google Shape;310;p4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1" name="Google Shape;311;p47"/>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2" name="Google Shape;312;p47"/>
          <p:cNvSpPr txBox="1"/>
          <p:nvPr>
            <p:ph idx="1" type="subTitle"/>
          </p:nvPr>
        </p:nvSpPr>
        <p:spPr>
          <a:xfrm>
            <a:off x="381100"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313" name="Google Shape;313;p47"/>
          <p:cNvSpPr txBox="1"/>
          <p:nvPr>
            <p:ph idx="5" type="subTitle"/>
          </p:nvPr>
        </p:nvSpPr>
        <p:spPr>
          <a:xfrm>
            <a:off x="3494775"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314" name="Google Shape;314;p47"/>
          <p:cNvSpPr txBox="1"/>
          <p:nvPr>
            <p:ph idx="6" type="subTitle"/>
          </p:nvPr>
        </p:nvSpPr>
        <p:spPr>
          <a:xfrm>
            <a:off x="6608438"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315" name="Google Shape;315;p47"/>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16" name="Google Shape;316;p47"/>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wo column bullet points">
  <p:cSld name="CAPTION_ONLY">
    <p:bg>
      <p:bgPr>
        <a:solidFill>
          <a:schemeClr val="lt1"/>
        </a:solidFill>
      </p:bgPr>
    </p:bg>
    <p:spTree>
      <p:nvGrpSpPr>
        <p:cNvPr id="317" name="Shape 317"/>
        <p:cNvGrpSpPr/>
        <p:nvPr/>
      </p:nvGrpSpPr>
      <p:grpSpPr>
        <a:xfrm>
          <a:off x="0" y="0"/>
          <a:ext cx="0" cy="0"/>
          <a:chOff x="0" y="0"/>
          <a:chExt cx="0" cy="0"/>
        </a:xfrm>
      </p:grpSpPr>
      <p:grpSp>
        <p:nvGrpSpPr>
          <p:cNvPr id="318" name="Google Shape;318;p48"/>
          <p:cNvGrpSpPr/>
          <p:nvPr/>
        </p:nvGrpSpPr>
        <p:grpSpPr>
          <a:xfrm>
            <a:off x="0" y="-444900"/>
            <a:ext cx="9144000" cy="5588500"/>
            <a:chOff x="0" y="-444900"/>
            <a:chExt cx="9144000" cy="5588500"/>
          </a:xfrm>
        </p:grpSpPr>
        <p:grpSp>
          <p:nvGrpSpPr>
            <p:cNvPr id="319" name="Google Shape;319;p48"/>
            <p:cNvGrpSpPr/>
            <p:nvPr/>
          </p:nvGrpSpPr>
          <p:grpSpPr>
            <a:xfrm>
              <a:off x="0" y="100"/>
              <a:ext cx="9144000" cy="5143500"/>
              <a:chOff x="0" y="100"/>
              <a:chExt cx="9144000" cy="5143500"/>
            </a:xfrm>
          </p:grpSpPr>
          <p:sp>
            <p:nvSpPr>
              <p:cNvPr id="320" name="Google Shape;320;p48"/>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321" name="Google Shape;321;p48"/>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322" name="Google Shape;322;p48"/>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323" name="Google Shape;323;p4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4" name="Google Shape;324;p48"/>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25" name="Google Shape;325;p48"/>
          <p:cNvSpPr txBox="1"/>
          <p:nvPr>
            <p:ph idx="1" type="body"/>
          </p:nvPr>
        </p:nvSpPr>
        <p:spPr>
          <a:xfrm>
            <a:off x="333925"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26" name="Google Shape;326;p48"/>
          <p:cNvSpPr txBox="1"/>
          <p:nvPr>
            <p:ph idx="2" type="body"/>
          </p:nvPr>
        </p:nvSpPr>
        <p:spPr>
          <a:xfrm>
            <a:off x="4595076"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27" name="Google Shape;327;p48"/>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28" name="Google Shape;328;p48"/>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eck for understanding">
  <p:cSld name="CAPTION_ONLY_1">
    <p:bg>
      <p:bgPr>
        <a:solidFill>
          <a:schemeClr val="lt1"/>
        </a:solidFill>
      </p:bgPr>
    </p:bg>
    <p:spTree>
      <p:nvGrpSpPr>
        <p:cNvPr id="329" name="Shape 329"/>
        <p:cNvGrpSpPr/>
        <p:nvPr/>
      </p:nvGrpSpPr>
      <p:grpSpPr>
        <a:xfrm>
          <a:off x="0" y="0"/>
          <a:ext cx="0" cy="0"/>
          <a:chOff x="0" y="0"/>
          <a:chExt cx="0" cy="0"/>
        </a:xfrm>
      </p:grpSpPr>
      <p:grpSp>
        <p:nvGrpSpPr>
          <p:cNvPr id="330" name="Google Shape;330;p49"/>
          <p:cNvGrpSpPr/>
          <p:nvPr/>
        </p:nvGrpSpPr>
        <p:grpSpPr>
          <a:xfrm>
            <a:off x="0" y="-444900"/>
            <a:ext cx="9144000" cy="5588500"/>
            <a:chOff x="0" y="-444900"/>
            <a:chExt cx="9144000" cy="5588500"/>
          </a:xfrm>
        </p:grpSpPr>
        <p:sp>
          <p:nvSpPr>
            <p:cNvPr id="331" name="Google Shape;331;p49"/>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332" name="Google Shape;332;p49"/>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333" name="Google Shape;333;p49"/>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334" name="Google Shape;334;p49"/>
          <p:cNvSpPr txBox="1"/>
          <p:nvPr>
            <p:ph idx="1" type="body"/>
          </p:nvPr>
        </p:nvSpPr>
        <p:spPr>
          <a:xfrm>
            <a:off x="333925" y="3630575"/>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35" name="Google Shape;335;p4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36" name="Google Shape;336;p49"/>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37" name="Google Shape;337;p49"/>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38" name="Google Shape;338;p49"/>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39" name="Google Shape;339;p49"/>
          <p:cNvSpPr txBox="1"/>
          <p:nvPr>
            <p:ph idx="4" type="body"/>
          </p:nvPr>
        </p:nvSpPr>
        <p:spPr>
          <a:xfrm>
            <a:off x="333925" y="31841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40" name="Google Shape;340;p49"/>
          <p:cNvSpPr txBox="1"/>
          <p:nvPr>
            <p:ph idx="5" type="body"/>
          </p:nvPr>
        </p:nvSpPr>
        <p:spPr>
          <a:xfrm>
            <a:off x="333925" y="27377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41" name="Google Shape;341;p49"/>
          <p:cNvSpPr txBox="1"/>
          <p:nvPr>
            <p:ph idx="6" type="body"/>
          </p:nvPr>
        </p:nvSpPr>
        <p:spPr>
          <a:xfrm>
            <a:off x="333925" y="2291377"/>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ype">
  <p:cSld name="BIG_NUMBER">
    <p:bg>
      <p:bgPr>
        <a:solidFill>
          <a:schemeClr val="lt2"/>
        </a:solidFill>
      </p:bgPr>
    </p:bg>
    <p:spTree>
      <p:nvGrpSpPr>
        <p:cNvPr id="342" name="Shape 342"/>
        <p:cNvGrpSpPr/>
        <p:nvPr/>
      </p:nvGrpSpPr>
      <p:grpSpPr>
        <a:xfrm>
          <a:off x="0" y="0"/>
          <a:ext cx="0" cy="0"/>
          <a:chOff x="0" y="0"/>
          <a:chExt cx="0" cy="0"/>
        </a:xfrm>
      </p:grpSpPr>
      <p:sp>
        <p:nvSpPr>
          <p:cNvPr id="343" name="Google Shape;343;p5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344" name="Google Shape;344;p50"/>
          <p:cNvSpPr txBox="1"/>
          <p:nvPr/>
        </p:nvSpPr>
        <p:spPr>
          <a:xfrm>
            <a:off x="2479675" y="2285400"/>
            <a:ext cx="4184700" cy="572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800">
                <a:solidFill>
                  <a:schemeClr val="lt1"/>
                </a:solidFill>
                <a:latin typeface="Inter Tight SemiBold"/>
                <a:ea typeface="Inter Tight SemiBold"/>
                <a:cs typeface="Inter Tight SemiBold"/>
                <a:sym typeface="Inter Tight SemiBold"/>
              </a:rPr>
              <a:t>Questions?</a:t>
            </a:r>
            <a:endParaRPr sz="2800">
              <a:solidFill>
                <a:schemeClr val="lt1"/>
              </a:solidFill>
              <a:latin typeface="Inter Tight SemiBold"/>
              <a:ea typeface="Inter Tight SemiBold"/>
              <a:cs typeface="Inter Tight SemiBold"/>
              <a:sym typeface="Inter Tight SemiBold"/>
            </a:endParaRPr>
          </a:p>
        </p:txBody>
      </p:sp>
      <p:grpSp>
        <p:nvGrpSpPr>
          <p:cNvPr id="345" name="Google Shape;345;p50"/>
          <p:cNvGrpSpPr/>
          <p:nvPr/>
        </p:nvGrpSpPr>
        <p:grpSpPr>
          <a:xfrm rot="300150">
            <a:off x="1277165" y="536719"/>
            <a:ext cx="6594752" cy="4068617"/>
            <a:chOff x="1277284" y="536521"/>
            <a:chExt cx="6594691" cy="4068580"/>
          </a:xfrm>
        </p:grpSpPr>
        <p:grpSp>
          <p:nvGrpSpPr>
            <p:cNvPr id="346" name="Google Shape;346;p50"/>
            <p:cNvGrpSpPr/>
            <p:nvPr/>
          </p:nvGrpSpPr>
          <p:grpSpPr>
            <a:xfrm>
              <a:off x="1277284" y="891662"/>
              <a:ext cx="6594077" cy="3357715"/>
              <a:chOff x="1277284" y="891662"/>
              <a:chExt cx="6594077" cy="3357715"/>
            </a:xfrm>
          </p:grpSpPr>
          <p:sp>
            <p:nvSpPr>
              <p:cNvPr id="347" name="Google Shape;347;p50"/>
              <p:cNvSpPr/>
              <p:nvPr/>
            </p:nvSpPr>
            <p:spPr>
              <a:xfrm rot="-2190">
                <a:off x="6458566" y="1876325"/>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348" name="Google Shape;348;p50"/>
              <p:cNvSpPr/>
              <p:nvPr/>
            </p:nvSpPr>
            <p:spPr>
              <a:xfrm flipH="1" rot="-2453">
                <a:off x="1277283" y="893727"/>
                <a:ext cx="4625401" cy="3354000"/>
              </a:xfrm>
              <a:prstGeom prst="snip1Rect">
                <a:avLst>
                  <a:gd fmla="val 4969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49" name="Google Shape;349;p50"/>
              <p:cNvSpPr/>
              <p:nvPr/>
            </p:nvSpPr>
            <p:spPr>
              <a:xfrm flipH="1" rot="10797547">
                <a:off x="3245660" y="893312"/>
                <a:ext cx="4625701" cy="3354000"/>
              </a:xfrm>
              <a:prstGeom prst="snip1Rect">
                <a:avLst>
                  <a:gd fmla="val 4966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50" name="Google Shape;350;p50"/>
              <p:cNvSpPr/>
              <p:nvPr/>
            </p:nvSpPr>
            <p:spPr>
              <a:xfrm rot="-2190">
                <a:off x="1277395" y="1877958"/>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351" name="Google Shape;351;p50"/>
            <p:cNvSpPr/>
            <p:nvPr/>
          </p:nvSpPr>
          <p:spPr>
            <a:xfrm rot="-4517241">
              <a:off x="1416960" y="705331"/>
              <a:ext cx="1386770" cy="13615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352" name="Google Shape;352;p50"/>
            <p:cNvSpPr/>
            <p:nvPr/>
          </p:nvSpPr>
          <p:spPr>
            <a:xfrm rot="6281922">
              <a:off x="6346470" y="3074659"/>
              <a:ext cx="1384510" cy="1363185"/>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353" name="Google Shape;353;p50"/>
          <p:cNvSpPr txBox="1"/>
          <p:nvPr>
            <p:ph type="title"/>
          </p:nvPr>
        </p:nvSpPr>
        <p:spPr>
          <a:xfrm>
            <a:off x="2479675" y="2285400"/>
            <a:ext cx="41847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54" name="Google Shape;354;p50"/>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55" name="Google Shape;355;p50"/>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type="blank">
  <p:cSld name="BLANK">
    <p:bg>
      <p:bgPr>
        <a:solidFill>
          <a:schemeClr val="lt1"/>
        </a:solidFill>
      </p:bgPr>
    </p:bg>
    <p:spTree>
      <p:nvGrpSpPr>
        <p:cNvPr id="356" name="Shape 356"/>
        <p:cNvGrpSpPr/>
        <p:nvPr/>
      </p:nvGrpSpPr>
      <p:grpSpPr>
        <a:xfrm>
          <a:off x="0" y="0"/>
          <a:ext cx="0" cy="0"/>
          <a:chOff x="0" y="0"/>
          <a:chExt cx="0" cy="0"/>
        </a:xfrm>
      </p:grpSpPr>
      <p:sp>
        <p:nvSpPr>
          <p:cNvPr id="357" name="Google Shape;357;p51"/>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58" name="Google Shape;358;p51"/>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59" name="Google Shape;359;p51"/>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theme" Target="../theme/theme3.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475600" cy="572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1pPr>
            <a:lvl2pPr lvl="1">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2pPr>
            <a:lvl3pPr lvl="2">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3pPr>
            <a:lvl4pPr lvl="3">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4pPr>
            <a:lvl5pPr lvl="4">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5pPr>
            <a:lvl6pPr lvl="5">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6pPr>
            <a:lvl7pPr lvl="6">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7pPr>
            <a:lvl8pPr lvl="7">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8pPr>
            <a:lvl9pPr lvl="8">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9pPr>
          </a:lstStyle>
          <a:p/>
        </p:txBody>
      </p:sp>
      <p:sp>
        <p:nvSpPr>
          <p:cNvPr id="52" name="Google Shape;52;p13"/>
          <p:cNvSpPr txBox="1"/>
          <p:nvPr>
            <p:ph idx="1" type="body"/>
          </p:nvPr>
        </p:nvSpPr>
        <p:spPr>
          <a:xfrm>
            <a:off x="311700" y="1152475"/>
            <a:ext cx="8475600" cy="3416400"/>
          </a:xfrm>
          <a:prstGeom prst="rect">
            <a:avLst/>
          </a:prstGeom>
          <a:noFill/>
          <a:ln>
            <a:noFill/>
          </a:ln>
        </p:spPr>
        <p:txBody>
          <a:bodyPr anchorCtr="0" anchor="t" bIns="91425" lIns="91425" spcFirstLastPara="1" rIns="91425" wrap="square" tIns="91425">
            <a:spAutoFit/>
          </a:bodyPr>
          <a:lstStyle>
            <a:lvl1pPr indent="-336550" lvl="0" marL="457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1pPr>
            <a:lvl2pPr indent="-336550" lvl="1" marL="914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2pPr>
            <a:lvl3pPr indent="-336550" lvl="2" marL="1371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3pPr>
            <a:lvl4pPr indent="-336550" lvl="3" marL="1828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4pPr>
            <a:lvl5pPr indent="-336550" lvl="4" marL="22860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5pPr>
            <a:lvl6pPr indent="-336550" lvl="5" marL="2743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6pPr>
            <a:lvl7pPr indent="-336550" lvl="6" marL="3200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7pPr>
            <a:lvl8pPr indent="-336550" lvl="7" marL="3657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8pPr>
            <a:lvl9pPr indent="-336550" lvl="8" marL="4114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9pPr>
          </a:lstStyle>
          <a:p/>
        </p:txBody>
      </p:sp>
      <p:sp>
        <p:nvSpPr>
          <p:cNvPr id="53" name="Google Shape;53;p13"/>
          <p:cNvSpPr txBox="1"/>
          <p:nvPr>
            <p:ph idx="12" type="sldNum"/>
          </p:nvPr>
        </p:nvSpPr>
        <p:spPr>
          <a:xfrm>
            <a:off x="8260675" y="205550"/>
            <a:ext cx="548700" cy="292500"/>
          </a:xfrm>
          <a:prstGeom prst="rect">
            <a:avLst/>
          </a:prstGeom>
          <a:noFill/>
          <a:ln>
            <a:noFill/>
          </a:ln>
        </p:spPr>
        <p:txBody>
          <a:bodyPr anchorCtr="0" anchor="t" bIns="91425" lIns="91425" spcFirstLastPara="1" rIns="91425" wrap="square" tIns="91425">
            <a:normAutofit/>
          </a:bodyPr>
          <a:lstStyle>
            <a:lvl1pPr lvl="0" algn="r">
              <a:buNone/>
              <a:defRPr sz="700">
                <a:solidFill>
                  <a:schemeClr val="dk1"/>
                </a:solidFill>
                <a:latin typeface="Inter Tight SemiBold"/>
                <a:ea typeface="Inter Tight SemiBold"/>
                <a:cs typeface="Inter Tight SemiBold"/>
                <a:sym typeface="Inter Tight SemiBold"/>
              </a:defRPr>
            </a:lvl1pPr>
            <a:lvl2pPr lvl="1" algn="r">
              <a:buNone/>
              <a:defRPr sz="700">
                <a:solidFill>
                  <a:schemeClr val="dk1"/>
                </a:solidFill>
                <a:latin typeface="Inter Tight SemiBold"/>
                <a:ea typeface="Inter Tight SemiBold"/>
                <a:cs typeface="Inter Tight SemiBold"/>
                <a:sym typeface="Inter Tight SemiBold"/>
              </a:defRPr>
            </a:lvl2pPr>
            <a:lvl3pPr lvl="2" algn="r">
              <a:buNone/>
              <a:defRPr sz="700">
                <a:solidFill>
                  <a:schemeClr val="dk1"/>
                </a:solidFill>
                <a:latin typeface="Inter Tight SemiBold"/>
                <a:ea typeface="Inter Tight SemiBold"/>
                <a:cs typeface="Inter Tight SemiBold"/>
                <a:sym typeface="Inter Tight SemiBold"/>
              </a:defRPr>
            </a:lvl3pPr>
            <a:lvl4pPr lvl="3" algn="r">
              <a:buNone/>
              <a:defRPr sz="700">
                <a:solidFill>
                  <a:schemeClr val="dk1"/>
                </a:solidFill>
                <a:latin typeface="Inter Tight SemiBold"/>
                <a:ea typeface="Inter Tight SemiBold"/>
                <a:cs typeface="Inter Tight SemiBold"/>
                <a:sym typeface="Inter Tight SemiBold"/>
              </a:defRPr>
            </a:lvl4pPr>
            <a:lvl5pPr lvl="4" algn="r">
              <a:buNone/>
              <a:defRPr sz="700">
                <a:solidFill>
                  <a:schemeClr val="dk1"/>
                </a:solidFill>
                <a:latin typeface="Inter Tight SemiBold"/>
                <a:ea typeface="Inter Tight SemiBold"/>
                <a:cs typeface="Inter Tight SemiBold"/>
                <a:sym typeface="Inter Tight SemiBold"/>
              </a:defRPr>
            </a:lvl5pPr>
            <a:lvl6pPr lvl="5" algn="r">
              <a:buNone/>
              <a:defRPr sz="700">
                <a:solidFill>
                  <a:schemeClr val="dk1"/>
                </a:solidFill>
                <a:latin typeface="Inter Tight SemiBold"/>
                <a:ea typeface="Inter Tight SemiBold"/>
                <a:cs typeface="Inter Tight SemiBold"/>
                <a:sym typeface="Inter Tight SemiBold"/>
              </a:defRPr>
            </a:lvl6pPr>
            <a:lvl7pPr lvl="6" algn="r">
              <a:buNone/>
              <a:defRPr sz="700">
                <a:solidFill>
                  <a:schemeClr val="dk1"/>
                </a:solidFill>
                <a:latin typeface="Inter Tight SemiBold"/>
                <a:ea typeface="Inter Tight SemiBold"/>
                <a:cs typeface="Inter Tight SemiBold"/>
                <a:sym typeface="Inter Tight SemiBold"/>
              </a:defRPr>
            </a:lvl7pPr>
            <a:lvl8pPr lvl="7" algn="r">
              <a:buNone/>
              <a:defRPr sz="700">
                <a:solidFill>
                  <a:schemeClr val="dk1"/>
                </a:solidFill>
                <a:latin typeface="Inter Tight SemiBold"/>
                <a:ea typeface="Inter Tight SemiBold"/>
                <a:cs typeface="Inter Tight SemiBold"/>
                <a:sym typeface="Inter Tight SemiBold"/>
              </a:defRPr>
            </a:lvl8pPr>
            <a:lvl9pPr lvl="8" algn="r">
              <a:buNone/>
              <a:defRPr sz="700">
                <a:solidFill>
                  <a:schemeClr val="dk1"/>
                </a:solidFill>
                <a:latin typeface="Inter Tight SemiBold"/>
                <a:ea typeface="Inter Tight SemiBold"/>
                <a:cs typeface="Inter Tight SemiBold"/>
                <a:sym typeface="Inter Tight SemiBol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Lst>
  <mc:AlternateContent>
    <mc:Choice Requires="p14">
      <p:transition spd="slow" p14:dur="10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0.xml"/><Relationship Id="rId3"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3.xml"/><Relationship Id="rId3" Type="http://schemas.openxmlformats.org/officeDocument/2006/relationships/image" Target="../media/image20.png"/><Relationship Id="rId4" Type="http://schemas.openxmlformats.org/officeDocument/2006/relationships/image" Target="../media/image22.png"/><Relationship Id="rId5"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4.xml"/><Relationship Id="rId3" Type="http://schemas.openxmlformats.org/officeDocument/2006/relationships/image" Target="../media/image24.png"/><Relationship Id="rId4" Type="http://schemas.openxmlformats.org/officeDocument/2006/relationships/image" Target="../media/image23.png"/><Relationship Id="rId5"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5.png"/><Relationship Id="rId6"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9.png"/><Relationship Id="rId9" Type="http://schemas.openxmlformats.org/officeDocument/2006/relationships/image" Target="../media/image10.png"/><Relationship Id="rId5" Type="http://schemas.openxmlformats.org/officeDocument/2006/relationships/image" Target="../media/image17.png"/><Relationship Id="rId6" Type="http://schemas.openxmlformats.org/officeDocument/2006/relationships/image" Target="../media/image15.png"/><Relationship Id="rId7" Type="http://schemas.openxmlformats.org/officeDocument/2006/relationships/image" Target="../media/image7.png"/><Relationship Id="rId8" Type="http://schemas.openxmlformats.org/officeDocument/2006/relationships/image" Target="../media/image8.png"/><Relationship Id="rId10"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12.png"/><Relationship Id="rId5"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13.png"/><Relationship Id="rId5"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363" name="Shape 363"/>
        <p:cNvGrpSpPr/>
        <p:nvPr/>
      </p:nvGrpSpPr>
      <p:grpSpPr>
        <a:xfrm>
          <a:off x="0" y="0"/>
          <a:ext cx="0" cy="0"/>
          <a:chOff x="0" y="0"/>
          <a:chExt cx="0" cy="0"/>
        </a:xfrm>
      </p:grpSpPr>
      <p:sp>
        <p:nvSpPr>
          <p:cNvPr id="364" name="Google Shape;364;p52"/>
          <p:cNvSpPr txBox="1"/>
          <p:nvPr>
            <p:ph type="ctrTitle"/>
          </p:nvPr>
        </p:nvSpPr>
        <p:spPr>
          <a:xfrm>
            <a:off x="144500" y="1700288"/>
            <a:ext cx="9064200" cy="8772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Clr>
                <a:schemeClr val="accent1"/>
              </a:buClr>
              <a:buSzPts val="1100"/>
              <a:buFont typeface="Arial"/>
              <a:buNone/>
            </a:pPr>
            <a:r>
              <a:rPr lang="en" u="sng">
                <a:solidFill>
                  <a:srgbClr val="0000FF"/>
                </a:solidFill>
                <a:latin typeface="Gabarito SemiBold"/>
                <a:ea typeface="Gabarito SemiBold"/>
                <a:cs typeface="Gabarito SemiBold"/>
                <a:sym typeface="Gabarito SemiBold"/>
              </a:rPr>
              <a:t>Capstone </a:t>
            </a:r>
            <a:r>
              <a:rPr lang="en" u="sng">
                <a:solidFill>
                  <a:srgbClr val="0000FF"/>
                </a:solidFill>
                <a:latin typeface="Gabarito SemiBold"/>
                <a:ea typeface="Gabarito SemiBold"/>
                <a:cs typeface="Gabarito SemiBold"/>
                <a:sym typeface="Gabarito SemiBold"/>
              </a:rPr>
              <a:t>Project Presentation</a:t>
            </a:r>
            <a:endParaRPr u="sng">
              <a:solidFill>
                <a:srgbClr val="0000FF"/>
              </a:solidFill>
              <a:latin typeface="Gabarito SemiBold"/>
              <a:ea typeface="Gabarito SemiBold"/>
              <a:cs typeface="Gabarito SemiBold"/>
              <a:sym typeface="Gabarito SemiBold"/>
            </a:endParaRPr>
          </a:p>
        </p:txBody>
      </p:sp>
      <p:sp>
        <p:nvSpPr>
          <p:cNvPr id="365" name="Google Shape;365;p52"/>
          <p:cNvSpPr txBox="1"/>
          <p:nvPr>
            <p:ph idx="1" type="subTitle"/>
          </p:nvPr>
        </p:nvSpPr>
        <p:spPr>
          <a:xfrm>
            <a:off x="2461125" y="2785025"/>
            <a:ext cx="4563000" cy="12006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sz="2200">
                <a:solidFill>
                  <a:srgbClr val="134F5C"/>
                </a:solidFill>
              </a:rPr>
              <a:t>Emilio Sanchez San Martin</a:t>
            </a:r>
            <a:endParaRPr sz="2200">
              <a:solidFill>
                <a:srgbClr val="134F5C"/>
              </a:solidFill>
            </a:endParaRPr>
          </a:p>
          <a:p>
            <a:pPr indent="0" lvl="0" marL="0" rtl="0" algn="ctr">
              <a:spcBef>
                <a:spcPts val="0"/>
              </a:spcBef>
              <a:spcAft>
                <a:spcPts val="0"/>
              </a:spcAft>
              <a:buNone/>
            </a:pPr>
            <a:r>
              <a:rPr lang="en" sz="2200">
                <a:solidFill>
                  <a:srgbClr val="134F5C"/>
                </a:solidFill>
              </a:rPr>
              <a:t>Data 205 | Spring Semester 2025</a:t>
            </a:r>
            <a:endParaRPr sz="2200">
              <a:solidFill>
                <a:srgbClr val="134F5C"/>
              </a:solidFill>
            </a:endParaRPr>
          </a:p>
          <a:p>
            <a:pPr indent="0" lvl="0" marL="0" rtl="0" algn="ctr">
              <a:spcBef>
                <a:spcPts val="0"/>
              </a:spcBef>
              <a:spcAft>
                <a:spcPts val="0"/>
              </a:spcAft>
              <a:buNone/>
            </a:pPr>
            <a:r>
              <a:rPr lang="en" sz="2200">
                <a:solidFill>
                  <a:srgbClr val="134F5C"/>
                </a:solidFill>
              </a:rPr>
              <a:t>Prof. Perine</a:t>
            </a:r>
            <a:endParaRPr sz="2200">
              <a:solidFill>
                <a:srgbClr val="134F5C"/>
              </a:solidFill>
            </a:endParaRPr>
          </a:p>
        </p:txBody>
      </p:sp>
      <p:pic>
        <p:nvPicPr>
          <p:cNvPr descr="Alcohol Beverage Services logo" id="366" name="Google Shape;366;p52"/>
          <p:cNvPicPr preferRelativeResize="0"/>
          <p:nvPr/>
        </p:nvPicPr>
        <p:blipFill>
          <a:blip r:embed="rId3">
            <a:alphaModFix/>
          </a:blip>
          <a:stretch>
            <a:fillRect/>
          </a:stretch>
        </p:blipFill>
        <p:spPr>
          <a:xfrm>
            <a:off x="3427850" y="900325"/>
            <a:ext cx="2288300" cy="799975"/>
          </a:xfrm>
          <a:prstGeom prst="rect">
            <a:avLst/>
          </a:prstGeom>
          <a:noFill/>
          <a:ln>
            <a:noFill/>
          </a:ln>
        </p:spPr>
      </p:pic>
      <p:sp>
        <p:nvSpPr>
          <p:cNvPr id="367" name="Google Shape;367;p52"/>
          <p:cNvSpPr/>
          <p:nvPr/>
        </p:nvSpPr>
        <p:spPr>
          <a:xfrm>
            <a:off x="225050" y="-187250"/>
            <a:ext cx="2455610" cy="1737939"/>
          </a:xfrm>
          <a:custGeom>
            <a:rect b="b" l="l" r="r" t="t"/>
            <a:pathLst>
              <a:path extrusionOk="0" h="68877" w="96063">
                <a:moveTo>
                  <a:pt x="264" y="41773"/>
                </a:moveTo>
                <a:cubicBezTo>
                  <a:pt x="-3754" y="52958"/>
                  <a:pt x="53173" y="74389"/>
                  <a:pt x="68577" y="67491"/>
                </a:cubicBezTo>
                <a:cubicBezTo>
                  <a:pt x="83981" y="60593"/>
                  <a:pt x="104073" y="4670"/>
                  <a:pt x="92687" y="384"/>
                </a:cubicBezTo>
                <a:cubicBezTo>
                  <a:pt x="81302" y="-3902"/>
                  <a:pt x="4282" y="30589"/>
                  <a:pt x="264" y="41773"/>
                </a:cubicBezTo>
                <a:close/>
              </a:path>
            </a:pathLst>
          </a:custGeom>
          <a:solidFill>
            <a:srgbClr val="073763"/>
          </a:solidFill>
          <a:ln cap="flat" cmpd="sng" w="9525">
            <a:solidFill>
              <a:schemeClr val="lt1"/>
            </a:solidFill>
            <a:prstDash val="solid"/>
            <a:round/>
            <a:headEnd len="med" w="med" type="none"/>
            <a:tailEnd len="med" w="med" type="none"/>
          </a:ln>
        </p:spPr>
      </p:sp>
      <p:sp>
        <p:nvSpPr>
          <p:cNvPr id="368" name="Google Shape;368;p52"/>
          <p:cNvSpPr/>
          <p:nvPr/>
        </p:nvSpPr>
        <p:spPr>
          <a:xfrm rot="10800000">
            <a:off x="6451351" y="3582268"/>
            <a:ext cx="2483949" cy="1841082"/>
          </a:xfrm>
          <a:custGeom>
            <a:rect b="b" l="l" r="r" t="t"/>
            <a:pathLst>
              <a:path extrusionOk="0" h="68877" w="96063">
                <a:moveTo>
                  <a:pt x="264" y="41773"/>
                </a:moveTo>
                <a:cubicBezTo>
                  <a:pt x="-3754" y="52958"/>
                  <a:pt x="53173" y="74389"/>
                  <a:pt x="68577" y="67491"/>
                </a:cubicBezTo>
                <a:cubicBezTo>
                  <a:pt x="83981" y="60593"/>
                  <a:pt x="104073" y="4670"/>
                  <a:pt x="92687" y="384"/>
                </a:cubicBezTo>
                <a:cubicBezTo>
                  <a:pt x="81302" y="-3902"/>
                  <a:pt x="4282" y="30589"/>
                  <a:pt x="264" y="41773"/>
                </a:cubicBezTo>
                <a:close/>
              </a:path>
            </a:pathLst>
          </a:custGeom>
          <a:solidFill>
            <a:srgbClr val="073763"/>
          </a:solidFill>
          <a:ln cap="flat" cmpd="sng" w="9525">
            <a:solidFill>
              <a:schemeClr val="lt1"/>
            </a:solidFill>
            <a:prstDash val="solid"/>
            <a:round/>
            <a:headEnd len="med" w="med" type="none"/>
            <a:tailEnd len="med" w="med" type="none"/>
          </a:ln>
        </p:spPr>
      </p:sp>
      <p:sp>
        <p:nvSpPr>
          <p:cNvPr id="369" name="Google Shape;369;p52"/>
          <p:cNvSpPr txBox="1"/>
          <p:nvPr/>
        </p:nvSpPr>
        <p:spPr>
          <a:xfrm>
            <a:off x="547950" y="2437200"/>
            <a:ext cx="8048100" cy="4617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1200"/>
              </a:spcBef>
              <a:spcAft>
                <a:spcPts val="1200"/>
              </a:spcAft>
              <a:buNone/>
            </a:pPr>
            <a:r>
              <a:rPr b="1" lang="en" sz="1800">
                <a:highlight>
                  <a:srgbClr val="FFF2CC"/>
                </a:highlight>
                <a:latin typeface="Georgia"/>
                <a:ea typeface="Georgia"/>
                <a:cs typeface="Georgia"/>
                <a:sym typeface="Georgia"/>
              </a:rPr>
              <a:t>🏢 Montgomery Alcohol Beverage Services Government Project</a:t>
            </a:r>
            <a:endParaRPr b="1" sz="1800">
              <a:highlight>
                <a:srgbClr val="FFF2CC"/>
              </a:highlight>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51" name="Shape 551"/>
        <p:cNvGrpSpPr/>
        <p:nvPr/>
      </p:nvGrpSpPr>
      <p:grpSpPr>
        <a:xfrm>
          <a:off x="0" y="0"/>
          <a:ext cx="0" cy="0"/>
          <a:chOff x="0" y="0"/>
          <a:chExt cx="0" cy="0"/>
        </a:xfrm>
      </p:grpSpPr>
      <p:pic>
        <p:nvPicPr>
          <p:cNvPr id="552" name="Google Shape;552;p61" title="Screenshot 2025-05-08 at 9.52.38 PM.png"/>
          <p:cNvPicPr preferRelativeResize="0"/>
          <p:nvPr/>
        </p:nvPicPr>
        <p:blipFill rotWithShape="1">
          <a:blip r:embed="rId3">
            <a:alphaModFix/>
          </a:blip>
          <a:srcRect b="0" l="0" r="25289" t="4534"/>
          <a:stretch/>
        </p:blipFill>
        <p:spPr>
          <a:xfrm>
            <a:off x="334250" y="879450"/>
            <a:ext cx="3409351" cy="2696850"/>
          </a:xfrm>
          <a:prstGeom prst="rect">
            <a:avLst/>
          </a:prstGeom>
          <a:noFill/>
          <a:ln>
            <a:noFill/>
          </a:ln>
        </p:spPr>
      </p:pic>
      <p:sp>
        <p:nvSpPr>
          <p:cNvPr id="553" name="Google Shape;553;p61"/>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54" name="Google Shape;554;p61"/>
          <p:cNvSpPr txBox="1"/>
          <p:nvPr/>
        </p:nvSpPr>
        <p:spPr>
          <a:xfrm>
            <a:off x="2006050" y="205550"/>
            <a:ext cx="5325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2800">
                <a:solidFill>
                  <a:srgbClr val="0000FF"/>
                </a:solidFill>
                <a:latin typeface="Roboto SemiBold"/>
                <a:ea typeface="Roboto SemiBold"/>
                <a:cs typeface="Roboto SemiBold"/>
                <a:sym typeface="Roboto SemiBold"/>
              </a:rPr>
              <a:t>Implementing FIRST IDEA ONLY</a:t>
            </a:r>
            <a:endParaRPr b="1" sz="1600">
              <a:latin typeface="Lexend"/>
              <a:ea typeface="Lexend"/>
              <a:cs typeface="Lexend"/>
              <a:sym typeface="Lexend"/>
            </a:endParaRPr>
          </a:p>
        </p:txBody>
      </p:sp>
      <p:sp>
        <p:nvSpPr>
          <p:cNvPr id="555" name="Google Shape;555;p61"/>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556" name="Google Shape;556;p61"/>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557" name="Google Shape;557;p61"/>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558" name="Google Shape;558;p61"/>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pic>
        <p:nvPicPr>
          <p:cNvPr id="559" name="Google Shape;559;p61" title="Screenshot 2025-05-08 at 6.54.17 PM.png"/>
          <p:cNvPicPr preferRelativeResize="0"/>
          <p:nvPr/>
        </p:nvPicPr>
        <p:blipFill rotWithShape="1">
          <a:blip r:embed="rId4">
            <a:alphaModFix/>
          </a:blip>
          <a:srcRect b="0" l="3678" r="1516" t="3558"/>
          <a:stretch/>
        </p:blipFill>
        <p:spPr>
          <a:xfrm>
            <a:off x="4771025" y="895200"/>
            <a:ext cx="4372976" cy="2665375"/>
          </a:xfrm>
          <a:prstGeom prst="rect">
            <a:avLst/>
          </a:prstGeom>
          <a:noFill/>
          <a:ln>
            <a:noFill/>
          </a:ln>
        </p:spPr>
      </p:pic>
      <p:sp>
        <p:nvSpPr>
          <p:cNvPr id="560" name="Google Shape;560;p61"/>
          <p:cNvSpPr txBox="1"/>
          <p:nvPr/>
        </p:nvSpPr>
        <p:spPr>
          <a:xfrm>
            <a:off x="3851925" y="1404363"/>
            <a:ext cx="1377600" cy="3936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SzPts val="852"/>
              <a:buNone/>
            </a:pPr>
            <a:r>
              <a:rPr b="1" lang="en" sz="752">
                <a:solidFill>
                  <a:srgbClr val="FFFFFF"/>
                </a:solidFill>
                <a:highlight>
                  <a:schemeClr val="dk2"/>
                </a:highlight>
                <a:latin typeface="Lucida Sans"/>
                <a:ea typeface="Lucida Sans"/>
                <a:cs typeface="Lucida Sans"/>
                <a:sym typeface="Lucida Sans"/>
              </a:rPr>
              <a:t>RC: 5 = 480 bottles</a:t>
            </a:r>
            <a:endParaRPr b="1" sz="752">
              <a:solidFill>
                <a:srgbClr val="FFFFFF"/>
              </a:solidFill>
              <a:highlight>
                <a:schemeClr val="dk2"/>
              </a:highlight>
              <a:latin typeface="Lucida Sans"/>
              <a:ea typeface="Lucida Sans"/>
              <a:cs typeface="Lucida Sans"/>
              <a:sym typeface="Lucida Sans"/>
            </a:endParaRPr>
          </a:p>
        </p:txBody>
      </p:sp>
      <p:cxnSp>
        <p:nvCxnSpPr>
          <p:cNvPr id="561" name="Google Shape;561;p61"/>
          <p:cNvCxnSpPr/>
          <p:nvPr/>
        </p:nvCxnSpPr>
        <p:spPr>
          <a:xfrm flipH="1" rot="10800000">
            <a:off x="4981475" y="2331450"/>
            <a:ext cx="3400800" cy="3000"/>
          </a:xfrm>
          <a:prstGeom prst="straightConnector1">
            <a:avLst/>
          </a:prstGeom>
          <a:noFill/>
          <a:ln cap="flat" cmpd="sng" w="9525">
            <a:solidFill>
              <a:schemeClr val="dk2"/>
            </a:solidFill>
            <a:prstDash val="solid"/>
            <a:round/>
            <a:headEnd len="med" w="med" type="none"/>
            <a:tailEnd len="med" w="med" type="none"/>
          </a:ln>
        </p:spPr>
      </p:cxnSp>
      <p:cxnSp>
        <p:nvCxnSpPr>
          <p:cNvPr id="562" name="Google Shape;562;p61"/>
          <p:cNvCxnSpPr/>
          <p:nvPr/>
        </p:nvCxnSpPr>
        <p:spPr>
          <a:xfrm flipH="1" rot="10800000">
            <a:off x="5005100" y="1963050"/>
            <a:ext cx="3459900" cy="6300"/>
          </a:xfrm>
          <a:prstGeom prst="straightConnector1">
            <a:avLst/>
          </a:prstGeom>
          <a:noFill/>
          <a:ln cap="flat" cmpd="sng" w="9525">
            <a:solidFill>
              <a:schemeClr val="dk2"/>
            </a:solidFill>
            <a:prstDash val="solid"/>
            <a:round/>
            <a:headEnd len="med" w="med" type="none"/>
            <a:tailEnd len="med" w="med" type="none"/>
          </a:ln>
        </p:spPr>
      </p:cxnSp>
      <p:sp>
        <p:nvSpPr>
          <p:cNvPr id="563" name="Google Shape;563;p61"/>
          <p:cNvSpPr txBox="1"/>
          <p:nvPr/>
        </p:nvSpPr>
        <p:spPr>
          <a:xfrm>
            <a:off x="3785450" y="1807650"/>
            <a:ext cx="1377600" cy="3936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4 = 384 bottles</a:t>
            </a:r>
            <a:endParaRPr b="1" sz="1100">
              <a:solidFill>
                <a:srgbClr val="FFFFFF"/>
              </a:solidFill>
              <a:highlight>
                <a:schemeClr val="dk2"/>
              </a:highlight>
              <a:latin typeface="Lucida Sans"/>
              <a:ea typeface="Lucida Sans"/>
              <a:cs typeface="Lucida Sans"/>
              <a:sym typeface="Lucida Sans"/>
            </a:endParaRPr>
          </a:p>
        </p:txBody>
      </p:sp>
      <p:sp>
        <p:nvSpPr>
          <p:cNvPr id="564" name="Google Shape;564;p61"/>
          <p:cNvSpPr txBox="1"/>
          <p:nvPr/>
        </p:nvSpPr>
        <p:spPr>
          <a:xfrm>
            <a:off x="3785450" y="2191650"/>
            <a:ext cx="1311000" cy="3936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3 = 288 Bottles  </a:t>
            </a:r>
            <a:endParaRPr b="1" sz="1100">
              <a:solidFill>
                <a:srgbClr val="FFFFFF"/>
              </a:solidFill>
              <a:highlight>
                <a:schemeClr val="dk2"/>
              </a:highlight>
              <a:latin typeface="Lucida Sans"/>
              <a:ea typeface="Lucida Sans"/>
              <a:cs typeface="Lucida Sans"/>
              <a:sym typeface="Lucida Sans"/>
            </a:endParaRPr>
          </a:p>
        </p:txBody>
      </p:sp>
      <p:cxnSp>
        <p:nvCxnSpPr>
          <p:cNvPr id="565" name="Google Shape;565;p61"/>
          <p:cNvCxnSpPr/>
          <p:nvPr/>
        </p:nvCxnSpPr>
        <p:spPr>
          <a:xfrm flipH="1" rot="10800000">
            <a:off x="4968350" y="1539550"/>
            <a:ext cx="3457200" cy="2100"/>
          </a:xfrm>
          <a:prstGeom prst="straightConnector1">
            <a:avLst/>
          </a:prstGeom>
          <a:noFill/>
          <a:ln cap="flat" cmpd="sng" w="9525">
            <a:solidFill>
              <a:schemeClr val="dk2"/>
            </a:solidFill>
            <a:prstDash val="solid"/>
            <a:round/>
            <a:headEnd len="med" w="med" type="none"/>
            <a:tailEnd len="med" w="med" type="none"/>
          </a:ln>
        </p:spPr>
      </p:cxnSp>
      <p:sp>
        <p:nvSpPr>
          <p:cNvPr id="566" name="Google Shape;566;p61"/>
          <p:cNvSpPr txBox="1"/>
          <p:nvPr/>
        </p:nvSpPr>
        <p:spPr>
          <a:xfrm rot="-1573">
            <a:off x="3785450" y="1019790"/>
            <a:ext cx="1311000" cy="3522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 sz="850">
                <a:solidFill>
                  <a:srgbClr val="FFFFFF"/>
                </a:solidFill>
                <a:highlight>
                  <a:schemeClr val="dk2"/>
                </a:highlight>
                <a:latin typeface="Lucida Sans"/>
                <a:ea typeface="Lucida Sans"/>
                <a:cs typeface="Lucida Sans"/>
                <a:sym typeface="Lucida Sans"/>
              </a:rPr>
              <a:t>RC: 6 = 576 bottles</a:t>
            </a:r>
            <a:endParaRPr b="1" sz="850">
              <a:solidFill>
                <a:srgbClr val="FFFFFF"/>
              </a:solidFill>
              <a:highlight>
                <a:schemeClr val="dk2"/>
              </a:highlight>
              <a:latin typeface="Lucida Sans"/>
              <a:ea typeface="Lucida Sans"/>
              <a:cs typeface="Lucida Sans"/>
              <a:sym typeface="Lucida Sans"/>
            </a:endParaRPr>
          </a:p>
        </p:txBody>
      </p:sp>
      <p:cxnSp>
        <p:nvCxnSpPr>
          <p:cNvPr id="567" name="Google Shape;567;p61"/>
          <p:cNvCxnSpPr/>
          <p:nvPr/>
        </p:nvCxnSpPr>
        <p:spPr>
          <a:xfrm flipH="1" rot="10800000">
            <a:off x="4970250" y="1153150"/>
            <a:ext cx="3455100" cy="1500"/>
          </a:xfrm>
          <a:prstGeom prst="straightConnector1">
            <a:avLst/>
          </a:prstGeom>
          <a:noFill/>
          <a:ln cap="flat" cmpd="sng" w="9525">
            <a:solidFill>
              <a:schemeClr val="dk2"/>
            </a:solidFill>
            <a:prstDash val="solid"/>
            <a:round/>
            <a:headEnd len="med" w="med" type="none"/>
            <a:tailEnd len="med" w="med" type="none"/>
          </a:ln>
        </p:spPr>
      </p:cxnSp>
      <p:sp>
        <p:nvSpPr>
          <p:cNvPr id="568" name="Google Shape;568;p61"/>
          <p:cNvSpPr/>
          <p:nvPr/>
        </p:nvSpPr>
        <p:spPr>
          <a:xfrm>
            <a:off x="6507942" y="2386545"/>
            <a:ext cx="378900" cy="297000"/>
          </a:xfrm>
          <a:prstGeom prst="ellipse">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569" name="Google Shape;569;p61"/>
          <p:cNvSpPr/>
          <p:nvPr/>
        </p:nvSpPr>
        <p:spPr>
          <a:xfrm>
            <a:off x="7142410" y="2079387"/>
            <a:ext cx="867000" cy="297000"/>
          </a:xfrm>
          <a:prstGeom prst="ellipse">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cxnSp>
        <p:nvCxnSpPr>
          <p:cNvPr id="570" name="Google Shape;570;p61"/>
          <p:cNvCxnSpPr/>
          <p:nvPr/>
        </p:nvCxnSpPr>
        <p:spPr>
          <a:xfrm flipH="1" rot="10800000">
            <a:off x="463800" y="1165150"/>
            <a:ext cx="3388200" cy="15900"/>
          </a:xfrm>
          <a:prstGeom prst="straightConnector1">
            <a:avLst/>
          </a:prstGeom>
          <a:noFill/>
          <a:ln cap="flat" cmpd="sng" w="9525">
            <a:solidFill>
              <a:schemeClr val="dk2"/>
            </a:solidFill>
            <a:prstDash val="solid"/>
            <a:round/>
            <a:headEnd len="med" w="med" type="none"/>
            <a:tailEnd len="med" w="med" type="none"/>
          </a:ln>
        </p:spPr>
      </p:cxnSp>
      <p:cxnSp>
        <p:nvCxnSpPr>
          <p:cNvPr id="571" name="Google Shape;571;p61"/>
          <p:cNvCxnSpPr/>
          <p:nvPr/>
        </p:nvCxnSpPr>
        <p:spPr>
          <a:xfrm flipH="1" rot="10800000">
            <a:off x="477725" y="1559475"/>
            <a:ext cx="3441900" cy="6000"/>
          </a:xfrm>
          <a:prstGeom prst="straightConnector1">
            <a:avLst/>
          </a:prstGeom>
          <a:noFill/>
          <a:ln cap="flat" cmpd="sng" w="9525">
            <a:solidFill>
              <a:schemeClr val="dk2"/>
            </a:solidFill>
            <a:prstDash val="solid"/>
            <a:round/>
            <a:headEnd len="med" w="med" type="none"/>
            <a:tailEnd len="med" w="med" type="none"/>
          </a:ln>
        </p:spPr>
      </p:cxnSp>
      <p:cxnSp>
        <p:nvCxnSpPr>
          <p:cNvPr id="572" name="Google Shape;572;p61"/>
          <p:cNvCxnSpPr/>
          <p:nvPr/>
        </p:nvCxnSpPr>
        <p:spPr>
          <a:xfrm flipH="1" rot="10800000">
            <a:off x="477800" y="1970000"/>
            <a:ext cx="3396300" cy="1200"/>
          </a:xfrm>
          <a:prstGeom prst="straightConnector1">
            <a:avLst/>
          </a:prstGeom>
          <a:noFill/>
          <a:ln cap="flat" cmpd="sng" w="9525">
            <a:solidFill>
              <a:schemeClr val="dk2"/>
            </a:solidFill>
            <a:prstDash val="solid"/>
            <a:round/>
            <a:headEnd len="med" w="med" type="none"/>
            <a:tailEnd len="med" w="med" type="none"/>
          </a:ln>
        </p:spPr>
      </p:cxnSp>
      <p:cxnSp>
        <p:nvCxnSpPr>
          <p:cNvPr id="573" name="Google Shape;573;p61"/>
          <p:cNvCxnSpPr/>
          <p:nvPr/>
        </p:nvCxnSpPr>
        <p:spPr>
          <a:xfrm flipH="1" rot="10800000">
            <a:off x="459750" y="2332350"/>
            <a:ext cx="3396300" cy="1200"/>
          </a:xfrm>
          <a:prstGeom prst="straightConnector1">
            <a:avLst/>
          </a:prstGeom>
          <a:noFill/>
          <a:ln cap="flat" cmpd="sng" w="9525">
            <a:solidFill>
              <a:schemeClr val="dk2"/>
            </a:solidFill>
            <a:prstDash val="solid"/>
            <a:round/>
            <a:headEnd len="med" w="med" type="none"/>
            <a:tailEnd len="med" w="med" type="none"/>
          </a:ln>
        </p:spPr>
      </p:cxnSp>
      <p:sp>
        <p:nvSpPr>
          <p:cNvPr id="574" name="Google Shape;574;p61"/>
          <p:cNvSpPr txBox="1"/>
          <p:nvPr/>
        </p:nvSpPr>
        <p:spPr>
          <a:xfrm>
            <a:off x="92400" y="3723550"/>
            <a:ext cx="5995500" cy="937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0E0E0E"/>
              </a:buClr>
              <a:buSzPts val="1400"/>
              <a:buFont typeface="Calibri"/>
              <a:buChar char="-"/>
            </a:pPr>
            <a:r>
              <a:rPr lang="en">
                <a:solidFill>
                  <a:srgbClr val="0E0E0E"/>
                </a:solidFill>
                <a:latin typeface="Calibri"/>
                <a:ea typeface="Calibri"/>
                <a:cs typeface="Calibri"/>
                <a:sym typeface="Calibri"/>
              </a:rPr>
              <a:t>Small difference</a:t>
            </a:r>
            <a:endParaRPr>
              <a:solidFill>
                <a:srgbClr val="0E0E0E"/>
              </a:solidFill>
              <a:latin typeface="Calibri"/>
              <a:ea typeface="Calibri"/>
              <a:cs typeface="Calibri"/>
              <a:sym typeface="Calibri"/>
            </a:endParaRPr>
          </a:p>
          <a:p>
            <a:pPr indent="-317500" lvl="0" marL="457200" rtl="0" algn="l">
              <a:spcBef>
                <a:spcPts val="0"/>
              </a:spcBef>
              <a:spcAft>
                <a:spcPts val="0"/>
              </a:spcAft>
              <a:buClr>
                <a:srgbClr val="0E0E0E"/>
              </a:buClr>
              <a:buSzPts val="1400"/>
              <a:buFont typeface="Calibri"/>
              <a:buChar char="-"/>
            </a:pPr>
            <a:r>
              <a:rPr lang="en">
                <a:solidFill>
                  <a:srgbClr val="0E0E0E"/>
                </a:solidFill>
                <a:latin typeface="Calibri"/>
                <a:ea typeface="Calibri"/>
                <a:cs typeface="Calibri"/>
                <a:sym typeface="Calibri"/>
              </a:rPr>
              <a:t>MSS typically goes HIGHER When needed, which is good to capture higher reorder quantity. But…</a:t>
            </a:r>
            <a:endParaRPr>
              <a:solidFill>
                <a:srgbClr val="0E0E0E"/>
              </a:solidFill>
              <a:latin typeface="Calibri"/>
              <a:ea typeface="Calibri"/>
              <a:cs typeface="Calibri"/>
              <a:sym typeface="Calibri"/>
            </a:endParaRPr>
          </a:p>
          <a:p>
            <a:pPr indent="-317500" lvl="0" marL="457200" rtl="0" algn="l">
              <a:spcBef>
                <a:spcPts val="0"/>
              </a:spcBef>
              <a:spcAft>
                <a:spcPts val="0"/>
              </a:spcAft>
              <a:buClr>
                <a:srgbClr val="0E0E0E"/>
              </a:buClr>
              <a:buSzPts val="1400"/>
              <a:buFont typeface="Calibri"/>
              <a:buChar char="-"/>
            </a:pPr>
            <a:r>
              <a:rPr i="1" lang="en">
                <a:solidFill>
                  <a:srgbClr val="0E0E0E"/>
                </a:solidFill>
                <a:latin typeface="Calibri"/>
                <a:ea typeface="Calibri"/>
                <a:cs typeface="Calibri"/>
                <a:sym typeface="Calibri"/>
              </a:rPr>
              <a:t>It does not take MSS down when needed</a:t>
            </a:r>
            <a:r>
              <a:rPr lang="en">
                <a:solidFill>
                  <a:srgbClr val="0E0E0E"/>
                </a:solidFill>
                <a:latin typeface="Calibri"/>
                <a:ea typeface="Calibri"/>
                <a:cs typeface="Calibri"/>
                <a:sym typeface="Calibri"/>
              </a:rPr>
              <a:t> </a:t>
            </a:r>
            <a:r>
              <a:rPr b="1" lang="en">
                <a:solidFill>
                  <a:srgbClr val="0E0E0E"/>
                </a:solidFill>
                <a:latin typeface="Calibri"/>
                <a:ea typeface="Calibri"/>
                <a:cs typeface="Calibri"/>
                <a:sym typeface="Calibri"/>
              </a:rPr>
              <a:t>(Needs to track instability)</a:t>
            </a:r>
            <a:endParaRPr b="1">
              <a:solidFill>
                <a:srgbClr val="0E0E0E"/>
              </a:solidFill>
              <a:latin typeface="Calibri"/>
              <a:ea typeface="Calibri"/>
              <a:cs typeface="Calibri"/>
              <a:sym typeface="Calibri"/>
            </a:endParaRPr>
          </a:p>
        </p:txBody>
      </p:sp>
      <p:sp>
        <p:nvSpPr>
          <p:cNvPr id="575" name="Google Shape;575;p61"/>
          <p:cNvSpPr/>
          <p:nvPr/>
        </p:nvSpPr>
        <p:spPr>
          <a:xfrm>
            <a:off x="2145967" y="2375720"/>
            <a:ext cx="378900" cy="297000"/>
          </a:xfrm>
          <a:prstGeom prst="ellipse">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576" name="Google Shape;576;p61"/>
          <p:cNvSpPr/>
          <p:nvPr/>
        </p:nvSpPr>
        <p:spPr>
          <a:xfrm>
            <a:off x="1385892" y="2698870"/>
            <a:ext cx="378900" cy="297000"/>
          </a:xfrm>
          <a:prstGeom prst="ellipse">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577" name="Google Shape;577;p61"/>
          <p:cNvSpPr/>
          <p:nvPr/>
        </p:nvSpPr>
        <p:spPr>
          <a:xfrm>
            <a:off x="2565756" y="2123850"/>
            <a:ext cx="655500" cy="297000"/>
          </a:xfrm>
          <a:prstGeom prst="ellipse">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578" name="Google Shape;578;p61"/>
          <p:cNvSpPr/>
          <p:nvPr/>
        </p:nvSpPr>
        <p:spPr>
          <a:xfrm>
            <a:off x="2636950" y="3016000"/>
            <a:ext cx="136200" cy="297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579" name="Google Shape;579;p61"/>
          <p:cNvSpPr/>
          <p:nvPr/>
        </p:nvSpPr>
        <p:spPr>
          <a:xfrm>
            <a:off x="7038350" y="3016000"/>
            <a:ext cx="136200" cy="297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580" name="Google Shape;580;p61"/>
          <p:cNvSpPr/>
          <p:nvPr/>
        </p:nvSpPr>
        <p:spPr>
          <a:xfrm>
            <a:off x="3165550" y="3016000"/>
            <a:ext cx="136200" cy="297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581" name="Google Shape;581;p61"/>
          <p:cNvSpPr/>
          <p:nvPr/>
        </p:nvSpPr>
        <p:spPr>
          <a:xfrm>
            <a:off x="7600200" y="3016000"/>
            <a:ext cx="136200" cy="297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582" name="Google Shape;582;p61"/>
          <p:cNvSpPr txBox="1"/>
          <p:nvPr/>
        </p:nvSpPr>
        <p:spPr>
          <a:xfrm>
            <a:off x="3743605" y="2636588"/>
            <a:ext cx="1311000" cy="3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50">
                <a:solidFill>
                  <a:srgbClr val="FFFFFF"/>
                </a:solidFill>
                <a:highlight>
                  <a:schemeClr val="dk2"/>
                </a:highlight>
                <a:latin typeface="Lucida Sans"/>
                <a:ea typeface="Lucida Sans"/>
                <a:cs typeface="Lucida Sans"/>
                <a:sym typeface="Lucida Sans"/>
              </a:rPr>
              <a:t>RC: 2 = </a:t>
            </a:r>
            <a:r>
              <a:rPr b="1" lang="en" sz="850">
                <a:solidFill>
                  <a:srgbClr val="FFFFFF"/>
                </a:solidFill>
                <a:highlight>
                  <a:schemeClr val="dk2"/>
                </a:highlight>
                <a:latin typeface="Lucida Sans"/>
                <a:ea typeface="Lucida Sans"/>
                <a:cs typeface="Lucida Sans"/>
                <a:sym typeface="Lucida Sans"/>
              </a:rPr>
              <a:t>192 Bottles</a:t>
            </a:r>
            <a:endParaRPr b="1" sz="850">
              <a:solidFill>
                <a:srgbClr val="FFFFFF"/>
              </a:solidFill>
              <a:highlight>
                <a:schemeClr val="dk2"/>
              </a:highlight>
              <a:latin typeface="Lucida Sans"/>
              <a:ea typeface="Lucida Sans"/>
              <a:cs typeface="Lucida Sans"/>
              <a:sym typeface="Lucida Sans"/>
            </a:endParaRPr>
          </a:p>
        </p:txBody>
      </p:sp>
      <p:sp>
        <p:nvSpPr>
          <p:cNvPr id="583" name="Google Shape;583;p61"/>
          <p:cNvSpPr/>
          <p:nvPr/>
        </p:nvSpPr>
        <p:spPr>
          <a:xfrm flipH="1" rot="10800000">
            <a:off x="2636950" y="2346750"/>
            <a:ext cx="136200" cy="293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584" name="Google Shape;584;p61"/>
          <p:cNvSpPr/>
          <p:nvPr/>
        </p:nvSpPr>
        <p:spPr>
          <a:xfrm flipH="1" rot="10800000">
            <a:off x="3165550" y="2424900"/>
            <a:ext cx="136200" cy="293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585" name="Google Shape;585;p61"/>
          <p:cNvSpPr/>
          <p:nvPr/>
        </p:nvSpPr>
        <p:spPr>
          <a:xfrm flipH="1" rot="10800000">
            <a:off x="7038350" y="2390750"/>
            <a:ext cx="136200" cy="293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586" name="Google Shape;586;p61"/>
          <p:cNvSpPr/>
          <p:nvPr/>
        </p:nvSpPr>
        <p:spPr>
          <a:xfrm flipH="1" rot="10800000">
            <a:off x="7600200" y="2345825"/>
            <a:ext cx="136200" cy="293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90" name="Shape 590"/>
        <p:cNvGrpSpPr/>
        <p:nvPr/>
      </p:nvGrpSpPr>
      <p:grpSpPr>
        <a:xfrm>
          <a:off x="0" y="0"/>
          <a:ext cx="0" cy="0"/>
          <a:chOff x="0" y="0"/>
          <a:chExt cx="0" cy="0"/>
        </a:xfrm>
      </p:grpSpPr>
      <p:sp>
        <p:nvSpPr>
          <p:cNvPr id="591" name="Google Shape;591;p62"/>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92" name="Google Shape;592;p62"/>
          <p:cNvSpPr txBox="1"/>
          <p:nvPr/>
        </p:nvSpPr>
        <p:spPr>
          <a:xfrm>
            <a:off x="2366400" y="205550"/>
            <a:ext cx="3733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2800">
                <a:solidFill>
                  <a:srgbClr val="0000FF"/>
                </a:solidFill>
                <a:latin typeface="Roboto SemiBold"/>
                <a:ea typeface="Roboto SemiBold"/>
                <a:cs typeface="Roboto SemiBold"/>
                <a:sym typeface="Roboto SemiBold"/>
              </a:rPr>
              <a:t>My Algorithm VS ABS</a:t>
            </a:r>
            <a:endParaRPr b="1" sz="1600">
              <a:latin typeface="Lexend"/>
              <a:ea typeface="Lexend"/>
              <a:cs typeface="Lexend"/>
              <a:sym typeface="Lexend"/>
            </a:endParaRPr>
          </a:p>
        </p:txBody>
      </p:sp>
      <p:sp>
        <p:nvSpPr>
          <p:cNvPr id="593" name="Google Shape;593;p62"/>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594" name="Google Shape;594;p62"/>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595" name="Google Shape;595;p62"/>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596" name="Google Shape;596;p62"/>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597" name="Google Shape;597;p62"/>
          <p:cNvSpPr txBox="1"/>
          <p:nvPr/>
        </p:nvSpPr>
        <p:spPr>
          <a:xfrm>
            <a:off x="0" y="846300"/>
            <a:ext cx="7738500" cy="73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accent1"/>
                </a:solidFill>
                <a:latin typeface="Inter Tight"/>
                <a:ea typeface="Inter Tight"/>
                <a:cs typeface="Inter Tight"/>
                <a:sym typeface="Inter Tight"/>
              </a:rPr>
              <a:t>🔄 Enhancing ABS’s Reorder Algorithm: Smarter, More Adaptive Predictions</a:t>
            </a:r>
            <a:endParaRPr b="1" sz="1300">
              <a:solidFill>
                <a:schemeClr val="accent1"/>
              </a:solidFill>
              <a:latin typeface="Inter Tight"/>
              <a:ea typeface="Inter Tight"/>
              <a:cs typeface="Inter Tight"/>
              <a:sym typeface="Inter Tight"/>
            </a:endParaRPr>
          </a:p>
          <a:p>
            <a:pPr indent="0" lvl="0" marL="0" rtl="0" algn="l">
              <a:lnSpc>
                <a:spcPct val="115000"/>
              </a:lnSpc>
              <a:spcBef>
                <a:spcPts val="1200"/>
              </a:spcBef>
              <a:spcAft>
                <a:spcPts val="200"/>
              </a:spcAft>
              <a:buNone/>
            </a:pPr>
            <a:r>
              <a:rPr b="1" lang="en" sz="1100">
                <a:solidFill>
                  <a:schemeClr val="accent1"/>
                </a:solidFill>
                <a:latin typeface="Inter Tight"/>
                <a:ea typeface="Inter Tight"/>
                <a:cs typeface="Inter Tight"/>
                <a:sym typeface="Inter Tight"/>
              </a:rPr>
              <a:t>✅ Key Improvements</a:t>
            </a:r>
            <a:endParaRPr b="1" sz="1300">
              <a:solidFill>
                <a:schemeClr val="accent1"/>
              </a:solidFill>
              <a:latin typeface="Inter Tight"/>
              <a:ea typeface="Inter Tight"/>
              <a:cs typeface="Inter Tight"/>
              <a:sym typeface="Inter Tight"/>
            </a:endParaRPr>
          </a:p>
        </p:txBody>
      </p:sp>
      <p:sp>
        <p:nvSpPr>
          <p:cNvPr id="598" name="Google Shape;598;p62"/>
          <p:cNvSpPr txBox="1"/>
          <p:nvPr/>
        </p:nvSpPr>
        <p:spPr>
          <a:xfrm>
            <a:off x="3947625" y="1527150"/>
            <a:ext cx="4824000" cy="13053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200"/>
              </a:spcBef>
              <a:spcAft>
                <a:spcPts val="0"/>
              </a:spcAft>
              <a:buClr>
                <a:schemeClr val="accent1"/>
              </a:buClr>
              <a:buSzPts val="1300"/>
              <a:buFont typeface="Calibri"/>
              <a:buChar char="●"/>
            </a:pPr>
            <a:r>
              <a:rPr b="1" lang="en" sz="1300">
                <a:solidFill>
                  <a:schemeClr val="accent1"/>
                </a:solidFill>
                <a:latin typeface="Calibri"/>
                <a:ea typeface="Calibri"/>
                <a:cs typeface="Calibri"/>
                <a:sym typeface="Calibri"/>
              </a:rPr>
              <a:t>⚖️ Weighted Averages:</a:t>
            </a:r>
            <a:endParaRPr b="1" sz="1300">
              <a:solidFill>
                <a:schemeClr val="accent1"/>
              </a:solidFill>
              <a:latin typeface="Calibri"/>
              <a:ea typeface="Calibri"/>
              <a:cs typeface="Calibri"/>
              <a:sym typeface="Calibri"/>
            </a:endParaRPr>
          </a:p>
          <a:p>
            <a:pPr indent="-311150" lvl="1" marL="914400" rtl="0" algn="l">
              <a:lnSpc>
                <a:spcPct val="115000"/>
              </a:lnSpc>
              <a:spcBef>
                <a:spcPts val="0"/>
              </a:spcBef>
              <a:spcAft>
                <a:spcPts val="0"/>
              </a:spcAft>
              <a:buClr>
                <a:schemeClr val="accent1"/>
              </a:buClr>
              <a:buSzPts val="1300"/>
              <a:buFont typeface="Calibri"/>
              <a:buChar char="○"/>
            </a:pPr>
            <a:r>
              <a:rPr lang="en" sz="1300">
                <a:solidFill>
                  <a:schemeClr val="accent1"/>
                </a:solidFill>
                <a:latin typeface="Calibri"/>
                <a:ea typeface="Calibri"/>
                <a:cs typeface="Calibri"/>
                <a:sym typeface="Calibri"/>
              </a:rPr>
              <a:t>Original: Simple average or avg1</a:t>
            </a:r>
            <a:endParaRPr sz="1300">
              <a:solidFill>
                <a:schemeClr val="accent1"/>
              </a:solidFill>
              <a:latin typeface="Calibri"/>
              <a:ea typeface="Calibri"/>
              <a:cs typeface="Calibri"/>
              <a:sym typeface="Calibri"/>
            </a:endParaRPr>
          </a:p>
          <a:p>
            <a:pPr indent="-311150" lvl="1" marL="914400" rtl="0" algn="l">
              <a:lnSpc>
                <a:spcPct val="115000"/>
              </a:lnSpc>
              <a:spcBef>
                <a:spcPts val="0"/>
              </a:spcBef>
              <a:spcAft>
                <a:spcPts val="0"/>
              </a:spcAft>
              <a:buClr>
                <a:schemeClr val="accent1"/>
              </a:buClr>
              <a:buSzPts val="1300"/>
              <a:buFont typeface="Calibri"/>
              <a:buChar char="○"/>
            </a:pPr>
            <a:r>
              <a:rPr lang="en" sz="1300">
                <a:solidFill>
                  <a:schemeClr val="accent1"/>
                </a:solidFill>
                <a:latin typeface="Calibri"/>
                <a:ea typeface="Calibri"/>
                <a:cs typeface="Calibri"/>
                <a:sym typeface="Calibri"/>
              </a:rPr>
              <a:t>Mine: Weighted (20%-30%-50%) toward recent sales</a:t>
            </a:r>
            <a:br>
              <a:rPr lang="en" sz="1300">
                <a:solidFill>
                  <a:schemeClr val="accent1"/>
                </a:solidFill>
                <a:latin typeface="Calibri"/>
                <a:ea typeface="Calibri"/>
                <a:cs typeface="Calibri"/>
                <a:sym typeface="Calibri"/>
              </a:rPr>
            </a:br>
            <a:r>
              <a:rPr lang="en" sz="1300">
                <a:solidFill>
                  <a:schemeClr val="accent1"/>
                </a:solidFill>
                <a:latin typeface="Calibri"/>
                <a:ea typeface="Calibri"/>
                <a:cs typeface="Calibri"/>
                <a:sym typeface="Calibri"/>
              </a:rPr>
              <a:t> → Captures trends without overreacting to short-term noise</a:t>
            </a:r>
            <a:endParaRPr sz="1300">
              <a:solidFill>
                <a:schemeClr val="accent1"/>
              </a:solidFill>
              <a:latin typeface="Calibri"/>
              <a:ea typeface="Calibri"/>
              <a:cs typeface="Calibri"/>
              <a:sym typeface="Calibri"/>
            </a:endParaRPr>
          </a:p>
        </p:txBody>
      </p:sp>
      <p:sp>
        <p:nvSpPr>
          <p:cNvPr id="599" name="Google Shape;599;p62"/>
          <p:cNvSpPr txBox="1"/>
          <p:nvPr/>
        </p:nvSpPr>
        <p:spPr>
          <a:xfrm>
            <a:off x="-123825" y="1527150"/>
            <a:ext cx="4766700" cy="13053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200"/>
              </a:spcBef>
              <a:spcAft>
                <a:spcPts val="0"/>
              </a:spcAft>
              <a:buClr>
                <a:schemeClr val="accent1"/>
              </a:buClr>
              <a:buSzPts val="1300"/>
              <a:buFont typeface="Calibri"/>
              <a:buChar char="●"/>
            </a:pPr>
            <a:r>
              <a:rPr b="1" lang="en" sz="1300">
                <a:solidFill>
                  <a:schemeClr val="accent1"/>
                </a:solidFill>
                <a:latin typeface="Calibri"/>
                <a:ea typeface="Calibri"/>
                <a:cs typeface="Calibri"/>
                <a:sym typeface="Calibri"/>
              </a:rPr>
              <a:t>📊 Adaptive Periods:</a:t>
            </a:r>
            <a:endParaRPr b="1" sz="1300">
              <a:solidFill>
                <a:schemeClr val="accent1"/>
              </a:solidFill>
              <a:latin typeface="Calibri"/>
              <a:ea typeface="Calibri"/>
              <a:cs typeface="Calibri"/>
              <a:sym typeface="Calibri"/>
            </a:endParaRPr>
          </a:p>
          <a:p>
            <a:pPr indent="-311150" lvl="1" marL="914400" rtl="0" algn="l">
              <a:lnSpc>
                <a:spcPct val="115000"/>
              </a:lnSpc>
              <a:spcBef>
                <a:spcPts val="0"/>
              </a:spcBef>
              <a:spcAft>
                <a:spcPts val="0"/>
              </a:spcAft>
              <a:buClr>
                <a:schemeClr val="accent1"/>
              </a:buClr>
              <a:buSzPts val="1300"/>
              <a:buFont typeface="Calibri"/>
              <a:buChar char="○"/>
            </a:pPr>
            <a:r>
              <a:rPr lang="en" sz="1300">
                <a:solidFill>
                  <a:schemeClr val="accent1"/>
                </a:solidFill>
                <a:latin typeface="Calibri"/>
                <a:ea typeface="Calibri"/>
                <a:cs typeface="Calibri"/>
                <a:sym typeface="Calibri"/>
              </a:rPr>
              <a:t>Original: Fixed 5-5-5 week splits</a:t>
            </a:r>
            <a:endParaRPr sz="1300">
              <a:solidFill>
                <a:schemeClr val="accent1"/>
              </a:solidFill>
              <a:latin typeface="Calibri"/>
              <a:ea typeface="Calibri"/>
              <a:cs typeface="Calibri"/>
              <a:sym typeface="Calibri"/>
            </a:endParaRPr>
          </a:p>
          <a:p>
            <a:pPr indent="-311150" lvl="1" marL="914400" rtl="0" algn="l">
              <a:lnSpc>
                <a:spcPct val="115000"/>
              </a:lnSpc>
              <a:spcBef>
                <a:spcPts val="0"/>
              </a:spcBef>
              <a:spcAft>
                <a:spcPts val="0"/>
              </a:spcAft>
              <a:buClr>
                <a:schemeClr val="accent1"/>
              </a:buClr>
              <a:buSzPts val="1300"/>
              <a:buChar char="○"/>
            </a:pPr>
            <a:r>
              <a:rPr lang="en" sz="1300">
                <a:solidFill>
                  <a:schemeClr val="accent1"/>
                </a:solidFill>
                <a:latin typeface="Calibri"/>
                <a:ea typeface="Calibri"/>
                <a:cs typeface="Calibri"/>
                <a:sym typeface="Calibri"/>
              </a:rPr>
              <a:t>Mine: Adjusts to 5-4-3 if sales are volatile (using </a:t>
            </a:r>
            <a:r>
              <a:rPr b="1" lang="en" sz="1300">
                <a:solidFill>
                  <a:schemeClr val="accent1"/>
                </a:solidFill>
                <a:latin typeface="Calibri"/>
                <a:ea typeface="Calibri"/>
                <a:cs typeface="Calibri"/>
                <a:sym typeface="Calibri"/>
              </a:rPr>
              <a:t>coefficient of variation</a:t>
            </a:r>
            <a:r>
              <a:rPr lang="en" sz="1300">
                <a:solidFill>
                  <a:schemeClr val="accent1"/>
                </a:solidFill>
                <a:latin typeface="Calibri"/>
                <a:ea typeface="Calibri"/>
                <a:cs typeface="Calibri"/>
                <a:sym typeface="Calibri"/>
              </a:rPr>
              <a:t> or trend reversals)</a:t>
            </a:r>
            <a:br>
              <a:rPr lang="en" sz="1300">
                <a:solidFill>
                  <a:schemeClr val="accent1"/>
                </a:solidFill>
                <a:latin typeface="Calibri"/>
                <a:ea typeface="Calibri"/>
                <a:cs typeface="Calibri"/>
                <a:sym typeface="Calibri"/>
              </a:rPr>
            </a:br>
            <a:r>
              <a:rPr lang="en" sz="1300">
                <a:solidFill>
                  <a:schemeClr val="accent1"/>
                </a:solidFill>
                <a:latin typeface="Calibri"/>
                <a:ea typeface="Calibri"/>
                <a:cs typeface="Calibri"/>
                <a:sym typeface="Calibri"/>
              </a:rPr>
              <a:t> → Responds better to shifting demand patterns</a:t>
            </a:r>
            <a:endParaRPr sz="1300">
              <a:latin typeface="Calibri"/>
              <a:ea typeface="Calibri"/>
              <a:cs typeface="Calibri"/>
              <a:sym typeface="Calibri"/>
            </a:endParaRPr>
          </a:p>
        </p:txBody>
      </p:sp>
      <p:sp>
        <p:nvSpPr>
          <p:cNvPr id="600" name="Google Shape;600;p62"/>
          <p:cNvSpPr txBox="1"/>
          <p:nvPr/>
        </p:nvSpPr>
        <p:spPr>
          <a:xfrm>
            <a:off x="-123825" y="2766450"/>
            <a:ext cx="4071600" cy="10752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200"/>
              </a:spcBef>
              <a:spcAft>
                <a:spcPts val="0"/>
              </a:spcAft>
              <a:buClr>
                <a:schemeClr val="accent1"/>
              </a:buClr>
              <a:buSzPts val="1300"/>
              <a:buFont typeface="Calibri"/>
              <a:buChar char="●"/>
            </a:pPr>
            <a:r>
              <a:rPr b="1" lang="en" sz="1300">
                <a:solidFill>
                  <a:schemeClr val="accent1"/>
                </a:solidFill>
                <a:latin typeface="Calibri"/>
                <a:ea typeface="Calibri"/>
                <a:cs typeface="Calibri"/>
                <a:sym typeface="Calibri"/>
              </a:rPr>
              <a:t>📉 Instability Detection:</a:t>
            </a:r>
            <a:endParaRPr b="1" sz="1300">
              <a:solidFill>
                <a:schemeClr val="accent1"/>
              </a:solidFill>
              <a:latin typeface="Calibri"/>
              <a:ea typeface="Calibri"/>
              <a:cs typeface="Calibri"/>
              <a:sym typeface="Calibri"/>
            </a:endParaRPr>
          </a:p>
          <a:p>
            <a:pPr indent="-311150" lvl="1" marL="914400" rtl="0" algn="l">
              <a:lnSpc>
                <a:spcPct val="115000"/>
              </a:lnSpc>
              <a:spcBef>
                <a:spcPts val="0"/>
              </a:spcBef>
              <a:spcAft>
                <a:spcPts val="0"/>
              </a:spcAft>
              <a:buClr>
                <a:schemeClr val="accent1"/>
              </a:buClr>
              <a:buSzPts val="1300"/>
              <a:buFont typeface="Calibri"/>
              <a:buChar char="○"/>
            </a:pPr>
            <a:r>
              <a:rPr lang="en" sz="1300">
                <a:solidFill>
                  <a:schemeClr val="accent1"/>
                </a:solidFill>
                <a:latin typeface="Calibri"/>
                <a:ea typeface="Calibri"/>
                <a:cs typeface="Calibri"/>
                <a:sym typeface="Calibri"/>
              </a:rPr>
              <a:t>Mine flags unstable patterns (up-down-up)</a:t>
            </a:r>
            <a:br>
              <a:rPr lang="en" sz="1300">
                <a:solidFill>
                  <a:schemeClr val="accent1"/>
                </a:solidFill>
                <a:latin typeface="Calibri"/>
                <a:ea typeface="Calibri"/>
                <a:cs typeface="Calibri"/>
                <a:sym typeface="Calibri"/>
              </a:rPr>
            </a:br>
            <a:r>
              <a:rPr lang="en" sz="1300">
                <a:solidFill>
                  <a:schemeClr val="accent1"/>
                </a:solidFill>
                <a:latin typeface="Calibri"/>
                <a:ea typeface="Calibri"/>
                <a:cs typeface="Calibri"/>
                <a:sym typeface="Calibri"/>
              </a:rPr>
              <a:t> → Improves predictions for erratic or seasonal items</a:t>
            </a:r>
            <a:endParaRPr sz="1300">
              <a:latin typeface="Calibri"/>
              <a:ea typeface="Calibri"/>
              <a:cs typeface="Calibri"/>
              <a:sym typeface="Calibri"/>
            </a:endParaRPr>
          </a:p>
        </p:txBody>
      </p:sp>
      <p:sp>
        <p:nvSpPr>
          <p:cNvPr id="601" name="Google Shape;601;p62"/>
          <p:cNvSpPr txBox="1"/>
          <p:nvPr/>
        </p:nvSpPr>
        <p:spPr>
          <a:xfrm>
            <a:off x="3947625" y="2832450"/>
            <a:ext cx="5196600" cy="13053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200"/>
              </a:spcBef>
              <a:spcAft>
                <a:spcPts val="0"/>
              </a:spcAft>
              <a:buClr>
                <a:schemeClr val="accent1"/>
              </a:buClr>
              <a:buSzPts val="1300"/>
              <a:buFont typeface="Calibri"/>
              <a:buChar char="●"/>
            </a:pPr>
            <a:r>
              <a:rPr b="1" lang="en" sz="1300">
                <a:solidFill>
                  <a:schemeClr val="accent1"/>
                </a:solidFill>
                <a:latin typeface="Calibri"/>
                <a:ea typeface="Calibri"/>
                <a:cs typeface="Calibri"/>
                <a:sym typeface="Calibri"/>
              </a:rPr>
              <a:t>📦 Reorder Logic:</a:t>
            </a:r>
            <a:endParaRPr b="1" sz="1300">
              <a:solidFill>
                <a:schemeClr val="accent1"/>
              </a:solidFill>
              <a:latin typeface="Calibri"/>
              <a:ea typeface="Calibri"/>
              <a:cs typeface="Calibri"/>
              <a:sym typeface="Calibri"/>
            </a:endParaRPr>
          </a:p>
          <a:p>
            <a:pPr indent="-311150" lvl="1" marL="914400" rtl="0" algn="l">
              <a:lnSpc>
                <a:spcPct val="115000"/>
              </a:lnSpc>
              <a:spcBef>
                <a:spcPts val="0"/>
              </a:spcBef>
              <a:spcAft>
                <a:spcPts val="0"/>
              </a:spcAft>
              <a:buClr>
                <a:schemeClr val="accent1"/>
              </a:buClr>
              <a:buSzPts val="1300"/>
              <a:buChar char="○"/>
            </a:pPr>
            <a:r>
              <a:rPr lang="en" sz="1300">
                <a:solidFill>
                  <a:schemeClr val="accent1"/>
                </a:solidFill>
                <a:latin typeface="Calibri"/>
                <a:ea typeface="Calibri"/>
                <a:cs typeface="Calibri"/>
                <a:sym typeface="Calibri"/>
              </a:rPr>
              <a:t>Same base formula, but my algorithm gives </a:t>
            </a:r>
            <a:r>
              <a:rPr b="1" lang="en" sz="1300">
                <a:solidFill>
                  <a:schemeClr val="accent1"/>
                </a:solidFill>
                <a:latin typeface="Calibri"/>
                <a:ea typeface="Calibri"/>
                <a:cs typeface="Calibri"/>
                <a:sym typeface="Calibri"/>
              </a:rPr>
              <a:t>smarter averages</a:t>
            </a:r>
            <a:br>
              <a:rPr b="1" lang="en" sz="1300">
                <a:solidFill>
                  <a:schemeClr val="accent1"/>
                </a:solidFill>
                <a:latin typeface="Calibri"/>
                <a:ea typeface="Calibri"/>
                <a:cs typeface="Calibri"/>
                <a:sym typeface="Calibri"/>
              </a:rPr>
            </a:br>
            <a:r>
              <a:rPr lang="en" sz="1300">
                <a:solidFill>
                  <a:schemeClr val="accent1"/>
                </a:solidFill>
                <a:latin typeface="Calibri"/>
                <a:ea typeface="Calibri"/>
                <a:cs typeface="Calibri"/>
                <a:sym typeface="Calibri"/>
              </a:rPr>
              <a:t> → More accurate MSS and reorder quantities</a:t>
            </a:r>
            <a:br>
              <a:rPr lang="en" sz="1300">
                <a:solidFill>
                  <a:schemeClr val="accent1"/>
                </a:solidFill>
                <a:latin typeface="Calibri"/>
                <a:ea typeface="Calibri"/>
                <a:cs typeface="Calibri"/>
                <a:sym typeface="Calibri"/>
              </a:rPr>
            </a:br>
            <a:r>
              <a:rPr lang="en" sz="1300">
                <a:solidFill>
                  <a:schemeClr val="accent1"/>
                </a:solidFill>
                <a:latin typeface="Calibri"/>
                <a:ea typeface="Calibri"/>
                <a:cs typeface="Calibri"/>
                <a:sym typeface="Calibri"/>
              </a:rPr>
              <a:t> → Reduces overstock + stockouts</a:t>
            </a:r>
            <a:endParaRPr sz="1300">
              <a:latin typeface="Calibri"/>
              <a:ea typeface="Calibri"/>
              <a:cs typeface="Calibri"/>
              <a:sym typeface="Calibri"/>
            </a:endParaRPr>
          </a:p>
        </p:txBody>
      </p:sp>
      <p:sp>
        <p:nvSpPr>
          <p:cNvPr id="602" name="Google Shape;602;p62"/>
          <p:cNvSpPr txBox="1"/>
          <p:nvPr/>
        </p:nvSpPr>
        <p:spPr>
          <a:xfrm>
            <a:off x="185250" y="3911474"/>
            <a:ext cx="4553400" cy="487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accent1"/>
              </a:buClr>
              <a:buSzPts val="1100"/>
              <a:buFont typeface="Arial"/>
              <a:buNone/>
            </a:pPr>
            <a:r>
              <a:rPr lang="en" sz="1100">
                <a:solidFill>
                  <a:srgbClr val="0E0E0E"/>
                </a:solidFill>
                <a:latin typeface="Lucida Sans"/>
                <a:ea typeface="Lucida Sans"/>
                <a:cs typeface="Lucida Sans"/>
                <a:sym typeface="Lucida Sans"/>
              </a:rPr>
              <a:t>unstable &lt;- (cv &gt; 0.25) || ((avg1 &lt; avg2 &amp; avg2 &gt; avg3) | (avg1 &gt; avg2 &amp; avg2 &lt; avg3))</a:t>
            </a:r>
            <a:endParaRPr sz="1100">
              <a:solidFill>
                <a:srgbClr val="0E0E0E"/>
              </a:solidFill>
              <a:latin typeface="Lucida Sans"/>
              <a:ea typeface="Lucida Sans"/>
              <a:cs typeface="Lucida Sans"/>
              <a:sym typeface="Lucida Sans"/>
            </a:endParaRPr>
          </a:p>
          <a:p>
            <a:pPr indent="0" lvl="0" marL="0" rtl="0" algn="l">
              <a:lnSpc>
                <a:spcPct val="115000"/>
              </a:lnSpc>
              <a:spcBef>
                <a:spcPts val="1200"/>
              </a:spcBef>
              <a:spcAft>
                <a:spcPts val="0"/>
              </a:spcAft>
              <a:buClr>
                <a:schemeClr val="accent1"/>
              </a:buClr>
              <a:buSzPts val="1100"/>
              <a:buFont typeface="Arial"/>
              <a:buNone/>
            </a:pPr>
            <a:r>
              <a:t/>
            </a:r>
            <a:endParaRPr sz="1300">
              <a:solidFill>
                <a:srgbClr val="0E0E0E"/>
              </a:solidFill>
              <a:latin typeface="Lucida Sans"/>
              <a:ea typeface="Lucida Sans"/>
              <a:cs typeface="Lucida Sans"/>
              <a:sym typeface="Lucida Sans"/>
            </a:endParaRPr>
          </a:p>
          <a:p>
            <a:pPr indent="0" lvl="0" marL="0" rtl="0" algn="l">
              <a:lnSpc>
                <a:spcPct val="115000"/>
              </a:lnSpc>
              <a:spcBef>
                <a:spcPts val="1200"/>
              </a:spcBef>
              <a:spcAft>
                <a:spcPts val="1200"/>
              </a:spcAft>
              <a:buNone/>
            </a:pPr>
            <a:r>
              <a:t/>
            </a:r>
            <a:endParaRPr sz="1300">
              <a:solidFill>
                <a:srgbClr val="0E0E0E"/>
              </a:solidFill>
              <a:latin typeface="Lucida Sans"/>
              <a:ea typeface="Lucida Sans"/>
              <a:cs typeface="Lucida Sans"/>
              <a:sym typeface="Lucida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06" name="Shape 606"/>
        <p:cNvGrpSpPr/>
        <p:nvPr/>
      </p:nvGrpSpPr>
      <p:grpSpPr>
        <a:xfrm>
          <a:off x="0" y="0"/>
          <a:ext cx="0" cy="0"/>
          <a:chOff x="0" y="0"/>
          <a:chExt cx="0" cy="0"/>
        </a:xfrm>
      </p:grpSpPr>
      <p:sp>
        <p:nvSpPr>
          <p:cNvPr id="607" name="Google Shape;607;p63"/>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08" name="Google Shape;608;p63"/>
          <p:cNvSpPr txBox="1"/>
          <p:nvPr/>
        </p:nvSpPr>
        <p:spPr>
          <a:xfrm>
            <a:off x="805575" y="205550"/>
            <a:ext cx="3733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2800">
                <a:solidFill>
                  <a:srgbClr val="0000FF"/>
                </a:solidFill>
                <a:latin typeface="Roboto SemiBold"/>
                <a:ea typeface="Roboto SemiBold"/>
                <a:cs typeface="Roboto SemiBold"/>
                <a:sym typeface="Roboto SemiBold"/>
              </a:rPr>
              <a:t>Explanation of metrics</a:t>
            </a:r>
            <a:endParaRPr b="1" sz="1600">
              <a:latin typeface="Lexend"/>
              <a:ea typeface="Lexend"/>
              <a:cs typeface="Lexend"/>
              <a:sym typeface="Lexend"/>
            </a:endParaRPr>
          </a:p>
        </p:txBody>
      </p:sp>
      <p:sp>
        <p:nvSpPr>
          <p:cNvPr id="609" name="Google Shape;609;p63"/>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610" name="Google Shape;610;p63"/>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611" name="Google Shape;611;p63"/>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612" name="Google Shape;612;p63"/>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613" name="Google Shape;613;p63"/>
          <p:cNvSpPr txBox="1"/>
          <p:nvPr/>
        </p:nvSpPr>
        <p:spPr>
          <a:xfrm>
            <a:off x="0" y="821150"/>
            <a:ext cx="5054700" cy="3530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accent1"/>
                </a:solidFill>
              </a:rPr>
              <a:t>🔍 Metric Breakdown – Quick Definitions</a:t>
            </a:r>
            <a:endParaRPr b="1" sz="1300">
              <a:solidFill>
                <a:schemeClr val="accent1"/>
              </a:solidFill>
            </a:endParaRPr>
          </a:p>
          <a:p>
            <a:pPr indent="-311150" lvl="0" marL="457200" rtl="0" algn="l">
              <a:lnSpc>
                <a:spcPct val="115000"/>
              </a:lnSpc>
              <a:spcBef>
                <a:spcPts val="1200"/>
              </a:spcBef>
              <a:spcAft>
                <a:spcPts val="0"/>
              </a:spcAft>
              <a:buClr>
                <a:schemeClr val="accent1"/>
              </a:buClr>
              <a:buSzPts val="1300"/>
              <a:buChar char="●"/>
            </a:pPr>
            <a:r>
              <a:rPr b="1" lang="en" sz="1300">
                <a:solidFill>
                  <a:schemeClr val="accent1"/>
                </a:solidFill>
              </a:rPr>
              <a:t>📉 Stockout Risk</a:t>
            </a:r>
            <a:br>
              <a:rPr b="1" lang="en" sz="1300">
                <a:solidFill>
                  <a:schemeClr val="accent1"/>
                </a:solidFill>
              </a:rPr>
            </a:br>
            <a:r>
              <a:rPr lang="en" sz="1300">
                <a:solidFill>
                  <a:schemeClr val="accent1"/>
                </a:solidFill>
              </a:rPr>
              <a:t> % of weeks where sales exceeded MSS → risk of running out (When </a:t>
            </a:r>
            <a:r>
              <a:rPr lang="en" sz="1300" u="sng">
                <a:solidFill>
                  <a:srgbClr val="FF0000"/>
                </a:solidFill>
              </a:rPr>
              <a:t>MSS Red line</a:t>
            </a:r>
            <a:r>
              <a:rPr lang="en" sz="1300">
                <a:solidFill>
                  <a:schemeClr val="accent1"/>
                </a:solidFill>
              </a:rPr>
              <a:t> is over </a:t>
            </a:r>
            <a:r>
              <a:rPr lang="en" sz="1300" u="sng">
                <a:solidFill>
                  <a:srgbClr val="434343"/>
                </a:solidFill>
              </a:rPr>
              <a:t>Black Sales line</a:t>
            </a:r>
            <a:r>
              <a:rPr lang="en" sz="1300">
                <a:solidFill>
                  <a:schemeClr val="accent1"/>
                </a:solidFill>
              </a:rPr>
              <a:t>)</a:t>
            </a:r>
            <a:br>
              <a:rPr lang="en" sz="1300">
                <a:solidFill>
                  <a:schemeClr val="accent1"/>
                </a:solidFill>
              </a:rPr>
            </a:br>
            <a:r>
              <a:rPr lang="en" sz="1300">
                <a:solidFill>
                  <a:schemeClr val="accent1"/>
                </a:solidFill>
              </a:rPr>
              <a:t> → Lower = better product availability</a:t>
            </a:r>
            <a:br>
              <a:rPr lang="en" sz="1300">
                <a:solidFill>
                  <a:schemeClr val="accent1"/>
                </a:solidFill>
              </a:rPr>
            </a:br>
            <a:endParaRPr sz="1300">
              <a:solidFill>
                <a:schemeClr val="accent1"/>
              </a:solidFill>
            </a:endParaRPr>
          </a:p>
          <a:p>
            <a:pPr indent="-311150" lvl="0" marL="457200" rtl="0" algn="l">
              <a:lnSpc>
                <a:spcPct val="115000"/>
              </a:lnSpc>
              <a:spcBef>
                <a:spcPts val="0"/>
              </a:spcBef>
              <a:spcAft>
                <a:spcPts val="0"/>
              </a:spcAft>
              <a:buClr>
                <a:schemeClr val="accent1"/>
              </a:buClr>
              <a:buSzPts val="1300"/>
              <a:buChar char="●"/>
            </a:pPr>
            <a:r>
              <a:rPr b="1" lang="en" sz="1300">
                <a:solidFill>
                  <a:schemeClr val="accent1"/>
                </a:solidFill>
              </a:rPr>
              <a:t>📦 Avg Excess Stock</a:t>
            </a:r>
            <a:br>
              <a:rPr b="1" lang="en" sz="1300">
                <a:solidFill>
                  <a:schemeClr val="accent1"/>
                </a:solidFill>
              </a:rPr>
            </a:br>
            <a:r>
              <a:rPr lang="en" sz="1300">
                <a:solidFill>
                  <a:schemeClr val="accent1"/>
                </a:solidFill>
              </a:rPr>
              <a:t> Avg # of units above what was actually sold</a:t>
            </a:r>
            <a:br>
              <a:rPr lang="en" sz="1300">
                <a:solidFill>
                  <a:schemeClr val="accent1"/>
                </a:solidFill>
              </a:rPr>
            </a:br>
            <a:r>
              <a:rPr lang="en" sz="1300">
                <a:solidFill>
                  <a:schemeClr val="accent1"/>
                </a:solidFill>
              </a:rPr>
              <a:t> → Lower = better shelf space use &amp; cost efficiency</a:t>
            </a:r>
            <a:br>
              <a:rPr lang="en" sz="1300">
                <a:solidFill>
                  <a:schemeClr val="accent1"/>
                </a:solidFill>
              </a:rPr>
            </a:br>
            <a:endParaRPr sz="1300">
              <a:solidFill>
                <a:schemeClr val="accent1"/>
              </a:solidFill>
            </a:endParaRPr>
          </a:p>
          <a:p>
            <a:pPr indent="-311150" lvl="0" marL="457200" rtl="0" algn="l">
              <a:lnSpc>
                <a:spcPct val="115000"/>
              </a:lnSpc>
              <a:spcBef>
                <a:spcPts val="0"/>
              </a:spcBef>
              <a:spcAft>
                <a:spcPts val="0"/>
              </a:spcAft>
              <a:buClr>
                <a:schemeClr val="accent1"/>
              </a:buClr>
              <a:buSzPts val="1300"/>
              <a:buChar char="●"/>
            </a:pPr>
            <a:r>
              <a:rPr b="1" lang="en" sz="1300">
                <a:solidFill>
                  <a:schemeClr val="accent1"/>
                </a:solidFill>
              </a:rPr>
              <a:t>🔄 Reorder Volatility</a:t>
            </a:r>
            <a:br>
              <a:rPr b="1" lang="en" sz="1300">
                <a:solidFill>
                  <a:schemeClr val="accent1"/>
                </a:solidFill>
              </a:rPr>
            </a:br>
            <a:r>
              <a:rPr lang="en" sz="1300">
                <a:solidFill>
                  <a:schemeClr val="accent1"/>
                </a:solidFill>
              </a:rPr>
              <a:t> Measures how much reorder quantities change week to week</a:t>
            </a:r>
            <a:br>
              <a:rPr lang="en" sz="1300">
                <a:solidFill>
                  <a:schemeClr val="accent1"/>
                </a:solidFill>
              </a:rPr>
            </a:br>
            <a:r>
              <a:rPr lang="en" sz="1300">
                <a:solidFill>
                  <a:schemeClr val="accent1"/>
                </a:solidFill>
              </a:rPr>
              <a:t> → Lower = smoother operations, easier planning</a:t>
            </a:r>
            <a:endParaRPr sz="1300">
              <a:solidFill>
                <a:schemeClr val="accent1"/>
              </a:solidFill>
            </a:endParaRPr>
          </a:p>
        </p:txBody>
      </p:sp>
      <p:sp>
        <p:nvSpPr>
          <p:cNvPr id="614" name="Google Shape;614;p63"/>
          <p:cNvSpPr txBox="1"/>
          <p:nvPr/>
        </p:nvSpPr>
        <p:spPr>
          <a:xfrm>
            <a:off x="4945175" y="960825"/>
            <a:ext cx="3000000" cy="22257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200"/>
              </a:spcBef>
              <a:spcAft>
                <a:spcPts val="0"/>
              </a:spcAft>
              <a:buClr>
                <a:schemeClr val="accent1"/>
              </a:buClr>
              <a:buSzPts val="1300"/>
              <a:buChar char="●"/>
            </a:pPr>
            <a:r>
              <a:rPr b="1" lang="en" sz="1300">
                <a:solidFill>
                  <a:schemeClr val="accent1"/>
                </a:solidFill>
              </a:rPr>
              <a:t>⚖️ MSS Fit Breakdown</a:t>
            </a:r>
            <a:endParaRPr b="1" sz="1300">
              <a:solidFill>
                <a:schemeClr val="accent1"/>
              </a:solidFill>
            </a:endParaRPr>
          </a:p>
          <a:p>
            <a:pPr indent="-311150" lvl="1" marL="914400" rtl="0" algn="l">
              <a:lnSpc>
                <a:spcPct val="115000"/>
              </a:lnSpc>
              <a:spcBef>
                <a:spcPts val="0"/>
              </a:spcBef>
              <a:spcAft>
                <a:spcPts val="0"/>
              </a:spcAft>
              <a:buClr>
                <a:schemeClr val="accent1"/>
              </a:buClr>
              <a:buSzPts val="1300"/>
              <a:buChar char="○"/>
            </a:pPr>
            <a:r>
              <a:rPr b="1" lang="en" sz="1300">
                <a:solidFill>
                  <a:schemeClr val="accent1"/>
                </a:solidFill>
              </a:rPr>
              <a:t>Good Fit</a:t>
            </a:r>
            <a:r>
              <a:rPr lang="en" sz="1300">
                <a:solidFill>
                  <a:schemeClr val="accent1"/>
                </a:solidFill>
              </a:rPr>
              <a:t>: MSS ≈ Sales → balanced inventory</a:t>
            </a:r>
            <a:endParaRPr sz="1300">
              <a:solidFill>
                <a:schemeClr val="accent1"/>
              </a:solidFill>
            </a:endParaRPr>
          </a:p>
          <a:p>
            <a:pPr indent="-311150" lvl="1" marL="914400" rtl="0" algn="l">
              <a:lnSpc>
                <a:spcPct val="115000"/>
              </a:lnSpc>
              <a:spcBef>
                <a:spcPts val="0"/>
              </a:spcBef>
              <a:spcAft>
                <a:spcPts val="0"/>
              </a:spcAft>
              <a:buClr>
                <a:schemeClr val="accent1"/>
              </a:buClr>
              <a:buSzPts val="1300"/>
              <a:buChar char="○"/>
            </a:pPr>
            <a:r>
              <a:rPr b="1" lang="en" sz="1300">
                <a:solidFill>
                  <a:schemeClr val="accent1"/>
                </a:solidFill>
              </a:rPr>
              <a:t>Too Low</a:t>
            </a:r>
            <a:r>
              <a:rPr lang="en" sz="1300">
                <a:solidFill>
                  <a:schemeClr val="accent1"/>
                </a:solidFill>
              </a:rPr>
              <a:t>: MSS &lt; Sales → understock risk</a:t>
            </a:r>
            <a:endParaRPr sz="1300">
              <a:solidFill>
                <a:schemeClr val="accent1"/>
              </a:solidFill>
            </a:endParaRPr>
          </a:p>
          <a:p>
            <a:pPr indent="-311150" lvl="1" marL="914400" rtl="0" algn="l">
              <a:lnSpc>
                <a:spcPct val="115000"/>
              </a:lnSpc>
              <a:spcBef>
                <a:spcPts val="0"/>
              </a:spcBef>
              <a:spcAft>
                <a:spcPts val="0"/>
              </a:spcAft>
              <a:buClr>
                <a:schemeClr val="accent1"/>
              </a:buClr>
              <a:buSzPts val="1300"/>
              <a:buChar char="○"/>
            </a:pPr>
            <a:r>
              <a:rPr b="1" lang="en" sz="1300">
                <a:solidFill>
                  <a:schemeClr val="accent1"/>
                </a:solidFill>
              </a:rPr>
              <a:t>Too High</a:t>
            </a:r>
            <a:r>
              <a:rPr lang="en" sz="1300">
                <a:solidFill>
                  <a:schemeClr val="accent1"/>
                </a:solidFill>
              </a:rPr>
              <a:t>: MSS &gt; Sales → overstock waste</a:t>
            </a:r>
            <a:br>
              <a:rPr lang="en" sz="1300">
                <a:solidFill>
                  <a:schemeClr val="accent1"/>
                </a:solidFill>
              </a:rPr>
            </a:br>
            <a:r>
              <a:rPr lang="en" sz="1300">
                <a:solidFill>
                  <a:schemeClr val="accent1"/>
                </a:solidFill>
              </a:rPr>
              <a:t> → Aim for more Good Fit weeks</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18" name="Shape 618"/>
        <p:cNvGrpSpPr/>
        <p:nvPr/>
      </p:nvGrpSpPr>
      <p:grpSpPr>
        <a:xfrm>
          <a:off x="0" y="0"/>
          <a:ext cx="0" cy="0"/>
          <a:chOff x="0" y="0"/>
          <a:chExt cx="0" cy="0"/>
        </a:xfrm>
      </p:grpSpPr>
      <p:sp>
        <p:nvSpPr>
          <p:cNvPr id="619" name="Google Shape;619;p64"/>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20" name="Google Shape;620;p64"/>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621" name="Google Shape;621;p64"/>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622" name="Google Shape;622;p64"/>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623" name="Google Shape;623;p64"/>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pic>
        <p:nvPicPr>
          <p:cNvPr id="624" name="Google Shape;624;p64" title="Screenshot 2025-05-08 at 6.54.17 PM.png"/>
          <p:cNvPicPr preferRelativeResize="0"/>
          <p:nvPr/>
        </p:nvPicPr>
        <p:blipFill rotWithShape="1">
          <a:blip r:embed="rId3">
            <a:alphaModFix/>
          </a:blip>
          <a:srcRect b="0" l="3678" r="1516" t="3558"/>
          <a:stretch/>
        </p:blipFill>
        <p:spPr>
          <a:xfrm>
            <a:off x="4738900" y="644450"/>
            <a:ext cx="4372976" cy="2665375"/>
          </a:xfrm>
          <a:prstGeom prst="rect">
            <a:avLst/>
          </a:prstGeom>
          <a:noFill/>
          <a:ln>
            <a:noFill/>
          </a:ln>
        </p:spPr>
      </p:pic>
      <p:pic>
        <p:nvPicPr>
          <p:cNvPr id="625" name="Google Shape;625;p64" title="Screenshot 2025-05-08 at 7.00.21 PM.png"/>
          <p:cNvPicPr preferRelativeResize="0"/>
          <p:nvPr/>
        </p:nvPicPr>
        <p:blipFill rotWithShape="1">
          <a:blip r:embed="rId4">
            <a:alphaModFix/>
          </a:blip>
          <a:srcRect b="0" l="0" r="21935" t="8088"/>
          <a:stretch/>
        </p:blipFill>
        <p:spPr>
          <a:xfrm>
            <a:off x="32100" y="528200"/>
            <a:ext cx="4045325" cy="2859551"/>
          </a:xfrm>
          <a:prstGeom prst="rect">
            <a:avLst/>
          </a:prstGeom>
          <a:noFill/>
          <a:ln>
            <a:noFill/>
          </a:ln>
        </p:spPr>
      </p:pic>
      <p:sp>
        <p:nvSpPr>
          <p:cNvPr id="626" name="Google Shape;626;p64"/>
          <p:cNvSpPr txBox="1"/>
          <p:nvPr/>
        </p:nvSpPr>
        <p:spPr>
          <a:xfrm>
            <a:off x="-47350" y="3274375"/>
            <a:ext cx="958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dk1"/>
                </a:solidFill>
                <a:latin typeface="Gabarito"/>
                <a:ea typeface="Gabarito"/>
                <a:cs typeface="Gabarito"/>
                <a:sym typeface="Gabarito"/>
              </a:rPr>
              <a:t>METRICS:</a:t>
            </a:r>
            <a:endParaRPr b="1" sz="1300">
              <a:latin typeface="Gabarito"/>
              <a:ea typeface="Gabarito"/>
              <a:cs typeface="Gabarito"/>
              <a:sym typeface="Gabarito"/>
            </a:endParaRPr>
          </a:p>
        </p:txBody>
      </p:sp>
      <p:cxnSp>
        <p:nvCxnSpPr>
          <p:cNvPr id="627" name="Google Shape;627;p64"/>
          <p:cNvCxnSpPr/>
          <p:nvPr/>
        </p:nvCxnSpPr>
        <p:spPr>
          <a:xfrm flipH="1" rot="10800000">
            <a:off x="432575" y="2100725"/>
            <a:ext cx="3460500" cy="15300"/>
          </a:xfrm>
          <a:prstGeom prst="straightConnector1">
            <a:avLst/>
          </a:prstGeom>
          <a:noFill/>
          <a:ln cap="flat" cmpd="sng" w="9525">
            <a:solidFill>
              <a:schemeClr val="dk2"/>
            </a:solidFill>
            <a:prstDash val="solid"/>
            <a:round/>
            <a:headEnd len="med" w="med" type="none"/>
            <a:tailEnd len="med" w="med" type="none"/>
          </a:ln>
        </p:spPr>
      </p:cxnSp>
      <p:sp>
        <p:nvSpPr>
          <p:cNvPr id="628" name="Google Shape;628;p64"/>
          <p:cNvSpPr txBox="1"/>
          <p:nvPr/>
        </p:nvSpPr>
        <p:spPr>
          <a:xfrm>
            <a:off x="3819800" y="1153613"/>
            <a:ext cx="1377600" cy="3936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SzPts val="852"/>
              <a:buNone/>
            </a:pPr>
            <a:r>
              <a:rPr b="1" lang="en" sz="752">
                <a:solidFill>
                  <a:srgbClr val="FFFFFF"/>
                </a:solidFill>
                <a:highlight>
                  <a:schemeClr val="dk2"/>
                </a:highlight>
                <a:latin typeface="Lucida Sans"/>
                <a:ea typeface="Lucida Sans"/>
                <a:cs typeface="Lucida Sans"/>
                <a:sym typeface="Lucida Sans"/>
              </a:rPr>
              <a:t>RC: 5 = 480 bottles</a:t>
            </a:r>
            <a:endParaRPr b="1" sz="752">
              <a:solidFill>
                <a:srgbClr val="FFFFFF"/>
              </a:solidFill>
              <a:highlight>
                <a:schemeClr val="dk2"/>
              </a:highlight>
              <a:latin typeface="Lucida Sans"/>
              <a:ea typeface="Lucida Sans"/>
              <a:cs typeface="Lucida Sans"/>
              <a:sym typeface="Lucida Sans"/>
            </a:endParaRPr>
          </a:p>
        </p:txBody>
      </p:sp>
      <p:cxnSp>
        <p:nvCxnSpPr>
          <p:cNvPr id="629" name="Google Shape;629;p64"/>
          <p:cNvCxnSpPr/>
          <p:nvPr/>
        </p:nvCxnSpPr>
        <p:spPr>
          <a:xfrm flipH="1" rot="10800000">
            <a:off x="4894125" y="2080775"/>
            <a:ext cx="3456000" cy="20100"/>
          </a:xfrm>
          <a:prstGeom prst="straightConnector1">
            <a:avLst/>
          </a:prstGeom>
          <a:noFill/>
          <a:ln cap="flat" cmpd="sng" w="9525">
            <a:solidFill>
              <a:schemeClr val="dk2"/>
            </a:solidFill>
            <a:prstDash val="solid"/>
            <a:round/>
            <a:headEnd len="med" w="med" type="none"/>
            <a:tailEnd len="med" w="med" type="none"/>
          </a:ln>
        </p:spPr>
      </p:cxnSp>
      <p:cxnSp>
        <p:nvCxnSpPr>
          <p:cNvPr id="630" name="Google Shape;630;p64"/>
          <p:cNvCxnSpPr/>
          <p:nvPr/>
        </p:nvCxnSpPr>
        <p:spPr>
          <a:xfrm flipH="1" rot="10800000">
            <a:off x="4976850" y="1712250"/>
            <a:ext cx="3456000" cy="20100"/>
          </a:xfrm>
          <a:prstGeom prst="straightConnector1">
            <a:avLst/>
          </a:prstGeom>
          <a:noFill/>
          <a:ln cap="flat" cmpd="sng" w="9525">
            <a:solidFill>
              <a:schemeClr val="dk2"/>
            </a:solidFill>
            <a:prstDash val="solid"/>
            <a:round/>
            <a:headEnd len="med" w="med" type="none"/>
            <a:tailEnd len="med" w="med" type="none"/>
          </a:ln>
        </p:spPr>
      </p:cxnSp>
      <p:cxnSp>
        <p:nvCxnSpPr>
          <p:cNvPr id="631" name="Google Shape;631;p64"/>
          <p:cNvCxnSpPr/>
          <p:nvPr/>
        </p:nvCxnSpPr>
        <p:spPr>
          <a:xfrm flipH="1" rot="10800000">
            <a:off x="435075" y="1712350"/>
            <a:ext cx="3458100" cy="11400"/>
          </a:xfrm>
          <a:prstGeom prst="straightConnector1">
            <a:avLst/>
          </a:prstGeom>
          <a:noFill/>
          <a:ln cap="flat" cmpd="sng" w="9525">
            <a:solidFill>
              <a:schemeClr val="dk2"/>
            </a:solidFill>
            <a:prstDash val="solid"/>
            <a:round/>
            <a:headEnd len="med" w="med" type="none"/>
            <a:tailEnd len="med" w="med" type="none"/>
          </a:ln>
        </p:spPr>
      </p:cxnSp>
      <p:sp>
        <p:nvSpPr>
          <p:cNvPr id="632" name="Google Shape;632;p64"/>
          <p:cNvSpPr txBox="1"/>
          <p:nvPr/>
        </p:nvSpPr>
        <p:spPr>
          <a:xfrm>
            <a:off x="3753325" y="1556900"/>
            <a:ext cx="1377600" cy="3936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4 = 384 bottles</a:t>
            </a:r>
            <a:endParaRPr b="1" sz="1100">
              <a:solidFill>
                <a:srgbClr val="FFFFFF"/>
              </a:solidFill>
              <a:highlight>
                <a:schemeClr val="dk2"/>
              </a:highlight>
              <a:latin typeface="Lucida Sans"/>
              <a:ea typeface="Lucida Sans"/>
              <a:cs typeface="Lucida Sans"/>
              <a:sym typeface="Lucida Sans"/>
            </a:endParaRPr>
          </a:p>
        </p:txBody>
      </p:sp>
      <p:sp>
        <p:nvSpPr>
          <p:cNvPr id="633" name="Google Shape;633;p64"/>
          <p:cNvSpPr txBox="1"/>
          <p:nvPr/>
        </p:nvSpPr>
        <p:spPr>
          <a:xfrm>
            <a:off x="3753325" y="1940900"/>
            <a:ext cx="1311000" cy="3936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3 = 288 Bottles  </a:t>
            </a:r>
            <a:endParaRPr b="1" sz="1100">
              <a:solidFill>
                <a:srgbClr val="FFFFFF"/>
              </a:solidFill>
              <a:highlight>
                <a:schemeClr val="dk2"/>
              </a:highlight>
              <a:latin typeface="Lucida Sans"/>
              <a:ea typeface="Lucida Sans"/>
              <a:cs typeface="Lucida Sans"/>
              <a:sym typeface="Lucida Sans"/>
            </a:endParaRPr>
          </a:p>
        </p:txBody>
      </p:sp>
      <p:cxnSp>
        <p:nvCxnSpPr>
          <p:cNvPr id="634" name="Google Shape;634;p64"/>
          <p:cNvCxnSpPr/>
          <p:nvPr/>
        </p:nvCxnSpPr>
        <p:spPr>
          <a:xfrm flipH="1" rot="10800000">
            <a:off x="4937275" y="1288700"/>
            <a:ext cx="3456000" cy="20100"/>
          </a:xfrm>
          <a:prstGeom prst="straightConnector1">
            <a:avLst/>
          </a:prstGeom>
          <a:noFill/>
          <a:ln cap="flat" cmpd="sng" w="9525">
            <a:solidFill>
              <a:schemeClr val="dk2"/>
            </a:solidFill>
            <a:prstDash val="solid"/>
            <a:round/>
            <a:headEnd len="med" w="med" type="none"/>
            <a:tailEnd len="med" w="med" type="none"/>
          </a:ln>
        </p:spPr>
      </p:cxnSp>
      <p:cxnSp>
        <p:nvCxnSpPr>
          <p:cNvPr id="635" name="Google Shape;635;p64"/>
          <p:cNvCxnSpPr/>
          <p:nvPr/>
        </p:nvCxnSpPr>
        <p:spPr>
          <a:xfrm flipH="1" rot="10800000">
            <a:off x="447700" y="1292675"/>
            <a:ext cx="3445500" cy="7500"/>
          </a:xfrm>
          <a:prstGeom prst="straightConnector1">
            <a:avLst/>
          </a:prstGeom>
          <a:noFill/>
          <a:ln cap="flat" cmpd="sng" w="9525">
            <a:solidFill>
              <a:schemeClr val="dk2"/>
            </a:solidFill>
            <a:prstDash val="solid"/>
            <a:round/>
            <a:headEnd len="med" w="med" type="none"/>
            <a:tailEnd len="med" w="med" type="none"/>
          </a:ln>
        </p:spPr>
      </p:cxnSp>
      <p:cxnSp>
        <p:nvCxnSpPr>
          <p:cNvPr id="636" name="Google Shape;636;p64"/>
          <p:cNvCxnSpPr/>
          <p:nvPr/>
        </p:nvCxnSpPr>
        <p:spPr>
          <a:xfrm flipH="1" rot="10800000">
            <a:off x="446650" y="922400"/>
            <a:ext cx="3447600" cy="10500"/>
          </a:xfrm>
          <a:prstGeom prst="straightConnector1">
            <a:avLst/>
          </a:prstGeom>
          <a:noFill/>
          <a:ln cap="flat" cmpd="sng" w="9525">
            <a:solidFill>
              <a:schemeClr val="dk2"/>
            </a:solidFill>
            <a:prstDash val="solid"/>
            <a:round/>
            <a:headEnd len="med" w="med" type="none"/>
            <a:tailEnd len="med" w="med" type="none"/>
          </a:ln>
        </p:spPr>
      </p:cxnSp>
      <p:sp>
        <p:nvSpPr>
          <p:cNvPr id="637" name="Google Shape;637;p64"/>
          <p:cNvSpPr txBox="1"/>
          <p:nvPr/>
        </p:nvSpPr>
        <p:spPr>
          <a:xfrm rot="-1573">
            <a:off x="3753325" y="769040"/>
            <a:ext cx="1311000" cy="3522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b="1" lang="en" sz="850">
                <a:solidFill>
                  <a:srgbClr val="FFFFFF"/>
                </a:solidFill>
                <a:highlight>
                  <a:schemeClr val="dk2"/>
                </a:highlight>
                <a:latin typeface="Lucida Sans"/>
                <a:ea typeface="Lucida Sans"/>
                <a:cs typeface="Lucida Sans"/>
                <a:sym typeface="Lucida Sans"/>
              </a:rPr>
              <a:t>RC: 6 = 576 bottles</a:t>
            </a:r>
            <a:endParaRPr b="1" sz="850">
              <a:solidFill>
                <a:srgbClr val="FFFFFF"/>
              </a:solidFill>
              <a:highlight>
                <a:schemeClr val="dk2"/>
              </a:highlight>
              <a:latin typeface="Lucida Sans"/>
              <a:ea typeface="Lucida Sans"/>
              <a:cs typeface="Lucida Sans"/>
              <a:sym typeface="Lucida Sans"/>
            </a:endParaRPr>
          </a:p>
        </p:txBody>
      </p:sp>
      <p:cxnSp>
        <p:nvCxnSpPr>
          <p:cNvPr id="638" name="Google Shape;638;p64"/>
          <p:cNvCxnSpPr/>
          <p:nvPr/>
        </p:nvCxnSpPr>
        <p:spPr>
          <a:xfrm flipH="1" rot="10800000">
            <a:off x="4937275" y="902300"/>
            <a:ext cx="3456000" cy="20100"/>
          </a:xfrm>
          <a:prstGeom prst="straightConnector1">
            <a:avLst/>
          </a:prstGeom>
          <a:noFill/>
          <a:ln cap="flat" cmpd="sng" w="9525">
            <a:solidFill>
              <a:schemeClr val="dk2"/>
            </a:solidFill>
            <a:prstDash val="solid"/>
            <a:round/>
            <a:headEnd len="med" w="med" type="none"/>
            <a:tailEnd len="med" w="med" type="none"/>
          </a:ln>
        </p:spPr>
      </p:cxnSp>
      <p:sp>
        <p:nvSpPr>
          <p:cNvPr id="639" name="Google Shape;639;p64"/>
          <p:cNvSpPr txBox="1"/>
          <p:nvPr/>
        </p:nvSpPr>
        <p:spPr>
          <a:xfrm>
            <a:off x="2165875" y="232300"/>
            <a:ext cx="5325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1200">
                <a:solidFill>
                  <a:schemeClr val="accent1"/>
                </a:solidFill>
                <a:highlight>
                  <a:schemeClr val="lt1"/>
                </a:highlight>
              </a:rPr>
              <a:t>🧪 PRODUCT: SCOTTY’S VODKA 50ML  (ItemID: 18467)</a:t>
            </a:r>
            <a:endParaRPr b="1" sz="1200">
              <a:solidFill>
                <a:schemeClr val="accent1"/>
              </a:solidFill>
              <a:highlight>
                <a:schemeClr val="lt1"/>
              </a:highlight>
            </a:endParaRPr>
          </a:p>
        </p:txBody>
      </p:sp>
      <p:sp>
        <p:nvSpPr>
          <p:cNvPr id="640" name="Google Shape;640;p64"/>
          <p:cNvSpPr txBox="1"/>
          <p:nvPr/>
        </p:nvSpPr>
        <p:spPr>
          <a:xfrm>
            <a:off x="2380300" y="22775"/>
            <a:ext cx="4184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1300" u="sng">
                <a:solidFill>
                  <a:schemeClr val="accent1"/>
                </a:solidFill>
                <a:highlight>
                  <a:schemeClr val="lt1"/>
                </a:highlight>
              </a:rPr>
              <a:t>Sales vs Reorder Quantity vs MSS (Weeks 16 - 53)</a:t>
            </a:r>
            <a:endParaRPr b="1" sz="1300" u="sng">
              <a:solidFill>
                <a:schemeClr val="accent1"/>
              </a:solidFill>
              <a:highlight>
                <a:schemeClr val="lt1"/>
              </a:highlight>
            </a:endParaRPr>
          </a:p>
        </p:txBody>
      </p:sp>
      <p:sp>
        <p:nvSpPr>
          <p:cNvPr id="641" name="Google Shape;641;p64"/>
          <p:cNvSpPr/>
          <p:nvPr/>
        </p:nvSpPr>
        <p:spPr>
          <a:xfrm>
            <a:off x="2205617" y="2334495"/>
            <a:ext cx="378900" cy="297000"/>
          </a:xfrm>
          <a:prstGeom prst="ellipse">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42" name="Google Shape;642;p64"/>
          <p:cNvSpPr/>
          <p:nvPr/>
        </p:nvSpPr>
        <p:spPr>
          <a:xfrm>
            <a:off x="6475817" y="2135795"/>
            <a:ext cx="378900" cy="297000"/>
          </a:xfrm>
          <a:prstGeom prst="ellipse">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43" name="Google Shape;643;p64"/>
          <p:cNvSpPr/>
          <p:nvPr/>
        </p:nvSpPr>
        <p:spPr>
          <a:xfrm>
            <a:off x="2528092" y="2274295"/>
            <a:ext cx="378900" cy="297000"/>
          </a:xfrm>
          <a:prstGeom prst="ellipse">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44" name="Google Shape;644;p64"/>
          <p:cNvSpPr/>
          <p:nvPr/>
        </p:nvSpPr>
        <p:spPr>
          <a:xfrm>
            <a:off x="6854717" y="2080770"/>
            <a:ext cx="378900" cy="297000"/>
          </a:xfrm>
          <a:prstGeom prst="ellipse">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45" name="Google Shape;645;p64"/>
          <p:cNvSpPr/>
          <p:nvPr/>
        </p:nvSpPr>
        <p:spPr>
          <a:xfrm>
            <a:off x="2952660" y="1828625"/>
            <a:ext cx="867000" cy="297000"/>
          </a:xfrm>
          <a:prstGeom prst="ellipse">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46" name="Google Shape;646;p64"/>
          <p:cNvSpPr/>
          <p:nvPr/>
        </p:nvSpPr>
        <p:spPr>
          <a:xfrm>
            <a:off x="7110285" y="1828637"/>
            <a:ext cx="867000" cy="297000"/>
          </a:xfrm>
          <a:prstGeom prst="ellipse">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47" name="Google Shape;647;p64"/>
          <p:cNvSpPr/>
          <p:nvPr/>
        </p:nvSpPr>
        <p:spPr>
          <a:xfrm>
            <a:off x="514425" y="2493000"/>
            <a:ext cx="1511400" cy="404400"/>
          </a:xfrm>
          <a:prstGeom prst="ellipse">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48" name="Google Shape;648;p64"/>
          <p:cNvSpPr/>
          <p:nvPr/>
        </p:nvSpPr>
        <p:spPr>
          <a:xfrm>
            <a:off x="4976850" y="2467725"/>
            <a:ext cx="1511400" cy="404400"/>
          </a:xfrm>
          <a:prstGeom prst="ellipse">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pic>
        <p:nvPicPr>
          <p:cNvPr descr="SCOTTY'S VODKA 50ML – Banks Wines &amp; Spirits" id="649" name="Google Shape;649;p64"/>
          <p:cNvPicPr preferRelativeResize="0"/>
          <p:nvPr/>
        </p:nvPicPr>
        <p:blipFill rotWithShape="1">
          <a:blip r:embed="rId5">
            <a:alphaModFix/>
          </a:blip>
          <a:srcRect b="31021" l="32189" r="24591" t="15122"/>
          <a:stretch/>
        </p:blipFill>
        <p:spPr>
          <a:xfrm rot="-848643">
            <a:off x="806483" y="346109"/>
            <a:ext cx="298410" cy="695109"/>
          </a:xfrm>
          <a:prstGeom prst="rect">
            <a:avLst/>
          </a:prstGeom>
          <a:noFill/>
          <a:ln>
            <a:noFill/>
          </a:ln>
        </p:spPr>
      </p:pic>
      <p:sp>
        <p:nvSpPr>
          <p:cNvPr id="650" name="Google Shape;650;p64"/>
          <p:cNvSpPr txBox="1"/>
          <p:nvPr/>
        </p:nvSpPr>
        <p:spPr>
          <a:xfrm rot="-834201">
            <a:off x="907594" y="140738"/>
            <a:ext cx="1254761" cy="523235"/>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u="sng">
                <a:solidFill>
                  <a:srgbClr val="01168B"/>
                </a:solidFill>
                <a:latin typeface="Inter Tight"/>
                <a:ea typeface="Inter Tight"/>
                <a:cs typeface="Inter Tight"/>
                <a:sym typeface="Inter Tight"/>
              </a:rPr>
              <a:t>BOTTLES PER </a:t>
            </a:r>
            <a:br>
              <a:rPr lang="en" sz="1100" u="sng">
                <a:solidFill>
                  <a:srgbClr val="01168B"/>
                </a:solidFill>
                <a:latin typeface="Inter Tight"/>
                <a:ea typeface="Inter Tight"/>
                <a:cs typeface="Inter Tight"/>
                <a:sym typeface="Inter Tight"/>
              </a:rPr>
            </a:br>
            <a:r>
              <a:rPr lang="en" sz="1100" u="sng">
                <a:solidFill>
                  <a:srgbClr val="01168B"/>
                </a:solidFill>
                <a:latin typeface="Inter Tight"/>
                <a:ea typeface="Inter Tight"/>
                <a:cs typeface="Inter Tight"/>
                <a:sym typeface="Inter Tight"/>
              </a:rPr>
              <a:t>CASE: 96</a:t>
            </a:r>
            <a:endParaRPr sz="1100" u="sng">
              <a:solidFill>
                <a:srgbClr val="01168B"/>
              </a:solidFill>
              <a:latin typeface="Inter Tight"/>
              <a:ea typeface="Inter Tight"/>
              <a:cs typeface="Inter Tight"/>
              <a:sym typeface="Inter Tight"/>
            </a:endParaRPr>
          </a:p>
        </p:txBody>
      </p:sp>
      <p:sp>
        <p:nvSpPr>
          <p:cNvPr id="651" name="Google Shape;651;p64"/>
          <p:cNvSpPr txBox="1"/>
          <p:nvPr/>
        </p:nvSpPr>
        <p:spPr>
          <a:xfrm>
            <a:off x="3653125" y="2654075"/>
            <a:ext cx="15114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1200">
                <a:solidFill>
                  <a:srgbClr val="0E0E0E"/>
                </a:solidFill>
                <a:highlight>
                  <a:srgbClr val="CFE2F3"/>
                </a:highlight>
                <a:latin typeface="Darker Grotesque"/>
                <a:ea typeface="Darker Grotesque"/>
                <a:cs typeface="Darker Grotesque"/>
                <a:sym typeface="Darker Grotesque"/>
              </a:rPr>
              <a:t>MSS caught more better with Reorder qty at beginning. Went down hill here.</a:t>
            </a:r>
            <a:endParaRPr i="1" sz="1200">
              <a:solidFill>
                <a:srgbClr val="0E0E0E"/>
              </a:solidFill>
              <a:highlight>
                <a:srgbClr val="CFE2F3"/>
              </a:highlight>
              <a:latin typeface="Darker Grotesque"/>
              <a:ea typeface="Darker Grotesque"/>
              <a:cs typeface="Darker Grotesque"/>
              <a:sym typeface="Darker Grotesque"/>
            </a:endParaRPr>
          </a:p>
        </p:txBody>
      </p:sp>
      <p:sp>
        <p:nvSpPr>
          <p:cNvPr id="652" name="Google Shape;652;p64"/>
          <p:cNvSpPr txBox="1"/>
          <p:nvPr/>
        </p:nvSpPr>
        <p:spPr>
          <a:xfrm>
            <a:off x="0" y="3545425"/>
            <a:ext cx="3268200" cy="191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accent1"/>
                </a:solidFill>
                <a:latin typeface="Inter Tight"/>
                <a:ea typeface="Inter Tight"/>
                <a:cs typeface="Inter Tight"/>
                <a:sym typeface="Inter Tight"/>
              </a:rPr>
              <a:t>⚠️ Stockout Risk</a:t>
            </a:r>
            <a:endParaRPr sz="1100">
              <a:solidFill>
                <a:schemeClr val="accent1"/>
              </a:solidFill>
              <a:latin typeface="Inter Tight"/>
              <a:ea typeface="Inter Tight"/>
              <a:cs typeface="Inter Tight"/>
              <a:sym typeface="Inter Tight"/>
            </a:endParaRPr>
          </a:p>
          <a:p>
            <a:pPr indent="-298450" lvl="0" marL="457200" rtl="0" algn="l">
              <a:lnSpc>
                <a:spcPct val="115000"/>
              </a:lnSpc>
              <a:spcBef>
                <a:spcPts val="0"/>
              </a:spcBef>
              <a:spcAft>
                <a:spcPts val="0"/>
              </a:spcAft>
              <a:buClr>
                <a:schemeClr val="accent1"/>
              </a:buClr>
              <a:buSzPts val="1100"/>
              <a:buFont typeface="Inter Tight"/>
              <a:buChar char="-"/>
            </a:pPr>
            <a:r>
              <a:rPr lang="en" sz="1100">
                <a:solidFill>
                  <a:schemeClr val="accent1"/>
                </a:solidFill>
                <a:latin typeface="Inter Tight"/>
                <a:ea typeface="Inter Tight"/>
                <a:cs typeface="Inter Tight"/>
                <a:sym typeface="Inter Tight"/>
              </a:rPr>
              <a:t>Mine: 21.1% | ABS: 13.2%</a:t>
            </a:r>
            <a:endParaRPr sz="1100">
              <a:solidFill>
                <a:schemeClr val="accent1"/>
              </a:solidFill>
              <a:latin typeface="Inter Tight"/>
              <a:ea typeface="Inter Tight"/>
              <a:cs typeface="Inter Tight"/>
              <a:sym typeface="Inter Tight"/>
            </a:endParaRPr>
          </a:p>
          <a:p>
            <a:pPr indent="-298450" lvl="0" marL="457200" rtl="0" algn="l">
              <a:lnSpc>
                <a:spcPct val="115000"/>
              </a:lnSpc>
              <a:spcBef>
                <a:spcPts val="0"/>
              </a:spcBef>
              <a:spcAft>
                <a:spcPts val="0"/>
              </a:spcAft>
              <a:buClr>
                <a:schemeClr val="accent1"/>
              </a:buClr>
              <a:buSzPts val="1100"/>
              <a:buFont typeface="Inter Tight"/>
              <a:buChar char="-"/>
            </a:pPr>
            <a:r>
              <a:rPr lang="en" sz="1100">
                <a:solidFill>
                  <a:schemeClr val="accent1"/>
                </a:solidFill>
                <a:latin typeface="Inter Tight"/>
                <a:ea typeface="Inter Tight"/>
                <a:cs typeface="Inter Tight"/>
                <a:sym typeface="Inter Tight"/>
              </a:rPr>
              <a:t>My model is more prone to understocking, </a:t>
            </a:r>
            <a:r>
              <a:rPr lang="en" sz="1100" u="sng">
                <a:solidFill>
                  <a:schemeClr val="accent1"/>
                </a:solidFill>
                <a:highlight>
                  <a:srgbClr val="F4CCCC"/>
                </a:highlight>
                <a:latin typeface="Inter Tight"/>
                <a:ea typeface="Inter Tight"/>
                <a:cs typeface="Inter Tight"/>
                <a:sym typeface="Inter Tight"/>
              </a:rPr>
              <a:t>increasing the risk of stockouts.</a:t>
            </a:r>
            <a:endParaRPr sz="1100" u="sng">
              <a:solidFill>
                <a:schemeClr val="accent1"/>
              </a:solidFill>
              <a:highlight>
                <a:srgbClr val="F4CCCC"/>
              </a:highlight>
              <a:latin typeface="Inter Tight"/>
              <a:ea typeface="Inter Tight"/>
              <a:cs typeface="Inter Tight"/>
              <a:sym typeface="Inter Tight"/>
            </a:endParaRPr>
          </a:p>
          <a:p>
            <a:pPr indent="0" lvl="0" marL="0" rtl="0" algn="l">
              <a:lnSpc>
                <a:spcPct val="115000"/>
              </a:lnSpc>
              <a:spcBef>
                <a:spcPts val="0"/>
              </a:spcBef>
              <a:spcAft>
                <a:spcPts val="0"/>
              </a:spcAft>
              <a:buNone/>
            </a:pPr>
            <a:r>
              <a:rPr lang="en" sz="1100">
                <a:solidFill>
                  <a:schemeClr val="accent1"/>
                </a:solidFill>
                <a:latin typeface="Inter Tight"/>
                <a:ea typeface="Inter Tight"/>
                <a:cs typeface="Inter Tight"/>
                <a:sym typeface="Inter Tight"/>
              </a:rPr>
              <a:t>📦 Avg Excess Stock</a:t>
            </a:r>
            <a:endParaRPr sz="1100">
              <a:solidFill>
                <a:schemeClr val="accent1"/>
              </a:solidFill>
              <a:latin typeface="Inter Tight"/>
              <a:ea typeface="Inter Tight"/>
              <a:cs typeface="Inter Tight"/>
              <a:sym typeface="Inter Tight"/>
            </a:endParaRPr>
          </a:p>
          <a:p>
            <a:pPr indent="-298450" lvl="0" marL="457200" rtl="0" algn="l">
              <a:lnSpc>
                <a:spcPct val="115000"/>
              </a:lnSpc>
              <a:spcBef>
                <a:spcPts val="0"/>
              </a:spcBef>
              <a:spcAft>
                <a:spcPts val="0"/>
              </a:spcAft>
              <a:buClr>
                <a:schemeClr val="accent1"/>
              </a:buClr>
              <a:buSzPts val="1100"/>
              <a:buFont typeface="Inter Tight"/>
              <a:buChar char="-"/>
            </a:pPr>
            <a:r>
              <a:rPr lang="en" sz="1100">
                <a:solidFill>
                  <a:schemeClr val="accent1"/>
                </a:solidFill>
                <a:latin typeface="Inter Tight"/>
                <a:ea typeface="Inter Tight"/>
                <a:cs typeface="Inter Tight"/>
                <a:sym typeface="Inter Tight"/>
              </a:rPr>
              <a:t>Mine: 55.6 | ABS: 60.5</a:t>
            </a:r>
            <a:endParaRPr sz="1100">
              <a:solidFill>
                <a:schemeClr val="accent1"/>
              </a:solidFill>
              <a:latin typeface="Inter Tight"/>
              <a:ea typeface="Inter Tight"/>
              <a:cs typeface="Inter Tight"/>
              <a:sym typeface="Inter Tight"/>
            </a:endParaRPr>
          </a:p>
          <a:p>
            <a:pPr indent="-298450" lvl="0" marL="457200" rtl="0" algn="l">
              <a:lnSpc>
                <a:spcPct val="115000"/>
              </a:lnSpc>
              <a:spcBef>
                <a:spcPts val="0"/>
              </a:spcBef>
              <a:spcAft>
                <a:spcPts val="0"/>
              </a:spcAft>
              <a:buClr>
                <a:schemeClr val="accent1"/>
              </a:buClr>
              <a:buSzPts val="1100"/>
              <a:buFont typeface="Inter Tight"/>
              <a:buChar char="-"/>
            </a:pPr>
            <a:r>
              <a:rPr lang="en" sz="1100">
                <a:solidFill>
                  <a:schemeClr val="accent1"/>
                </a:solidFill>
                <a:latin typeface="Inter Tight"/>
                <a:ea typeface="Inter Tight"/>
                <a:cs typeface="Inter Tight"/>
                <a:sym typeface="Inter Tight"/>
              </a:rPr>
              <a:t>My algorithm is slightly more efficient with </a:t>
            </a:r>
            <a:r>
              <a:rPr lang="en" sz="1100">
                <a:solidFill>
                  <a:schemeClr val="accent1"/>
                </a:solidFill>
                <a:highlight>
                  <a:srgbClr val="D9EAD3"/>
                </a:highlight>
                <a:latin typeface="Inter Tight"/>
                <a:ea typeface="Inter Tight"/>
                <a:cs typeface="Inter Tight"/>
                <a:sym typeface="Inter Tight"/>
              </a:rPr>
              <a:t>shelf space and storage.</a:t>
            </a:r>
            <a:endParaRPr sz="1100">
              <a:solidFill>
                <a:schemeClr val="accent1"/>
              </a:solidFill>
              <a:highlight>
                <a:srgbClr val="D9EAD3"/>
              </a:highlight>
              <a:latin typeface="Inter Tight"/>
              <a:ea typeface="Inter Tight"/>
              <a:cs typeface="Inter Tight"/>
              <a:sym typeface="Inter Tight"/>
            </a:endParaRPr>
          </a:p>
          <a:p>
            <a:pPr indent="0" lvl="0" marL="0" rtl="0" algn="l">
              <a:lnSpc>
                <a:spcPct val="115000"/>
              </a:lnSpc>
              <a:spcBef>
                <a:spcPts val="0"/>
              </a:spcBef>
              <a:spcAft>
                <a:spcPts val="0"/>
              </a:spcAft>
              <a:buNone/>
            </a:pPr>
            <a:r>
              <a:t/>
            </a:r>
            <a:endParaRPr sz="1100">
              <a:solidFill>
                <a:schemeClr val="accent1"/>
              </a:solidFill>
              <a:latin typeface="Inter Tight"/>
              <a:ea typeface="Inter Tight"/>
              <a:cs typeface="Inter Tight"/>
              <a:sym typeface="Inter Tight"/>
            </a:endParaRPr>
          </a:p>
        </p:txBody>
      </p:sp>
      <p:sp>
        <p:nvSpPr>
          <p:cNvPr id="653" name="Google Shape;653;p64"/>
          <p:cNvSpPr txBox="1"/>
          <p:nvPr/>
        </p:nvSpPr>
        <p:spPr>
          <a:xfrm>
            <a:off x="6043775" y="3546588"/>
            <a:ext cx="3000000" cy="1132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accent1"/>
                </a:solidFill>
                <a:latin typeface="Inter Tight"/>
                <a:ea typeface="Inter Tight"/>
                <a:cs typeface="Inter Tight"/>
                <a:sym typeface="Inter Tight"/>
              </a:rPr>
              <a:t>🔄 Reorder Volatility</a:t>
            </a:r>
            <a:endParaRPr sz="1100">
              <a:solidFill>
                <a:schemeClr val="accent1"/>
              </a:solidFill>
              <a:latin typeface="Inter Tight"/>
              <a:ea typeface="Inter Tight"/>
              <a:cs typeface="Inter Tight"/>
              <a:sym typeface="Inter Tight"/>
            </a:endParaRPr>
          </a:p>
          <a:p>
            <a:pPr indent="-298450" lvl="0" marL="457200" rtl="0" algn="l">
              <a:lnSpc>
                <a:spcPct val="115000"/>
              </a:lnSpc>
              <a:spcBef>
                <a:spcPts val="0"/>
              </a:spcBef>
              <a:spcAft>
                <a:spcPts val="0"/>
              </a:spcAft>
              <a:buClr>
                <a:schemeClr val="accent1"/>
              </a:buClr>
              <a:buSzPts val="1100"/>
              <a:buFont typeface="Inter Tight"/>
              <a:buChar char="-"/>
            </a:pPr>
            <a:r>
              <a:rPr lang="en" sz="1100">
                <a:solidFill>
                  <a:schemeClr val="accent1"/>
                </a:solidFill>
                <a:latin typeface="Inter Tight"/>
                <a:ea typeface="Inter Tight"/>
                <a:cs typeface="Inter Tight"/>
                <a:sym typeface="Inter Tight"/>
              </a:rPr>
              <a:t>Mine: 120.9 | ABS: 111.1</a:t>
            </a:r>
            <a:endParaRPr sz="1100">
              <a:solidFill>
                <a:schemeClr val="accent1"/>
              </a:solidFill>
              <a:latin typeface="Inter Tight"/>
              <a:ea typeface="Inter Tight"/>
              <a:cs typeface="Inter Tight"/>
              <a:sym typeface="Inter Tight"/>
            </a:endParaRPr>
          </a:p>
          <a:p>
            <a:pPr indent="-298450" lvl="0" marL="457200" rtl="0" algn="l">
              <a:lnSpc>
                <a:spcPct val="115000"/>
              </a:lnSpc>
              <a:spcBef>
                <a:spcPts val="0"/>
              </a:spcBef>
              <a:spcAft>
                <a:spcPts val="0"/>
              </a:spcAft>
              <a:buClr>
                <a:schemeClr val="accent1"/>
              </a:buClr>
              <a:buSzPts val="1100"/>
              <a:buFont typeface="Inter Tight"/>
              <a:buChar char="-"/>
            </a:pPr>
            <a:r>
              <a:rPr lang="en" sz="1100">
                <a:solidFill>
                  <a:schemeClr val="accent1"/>
                </a:solidFill>
                <a:latin typeface="Inter Tight"/>
                <a:ea typeface="Inter Tight"/>
                <a:cs typeface="Inter Tight"/>
                <a:sym typeface="Inter Tight"/>
              </a:rPr>
              <a:t>My reorder amounts are more erratic, which may cause planning issues for future </a:t>
            </a:r>
            <a:r>
              <a:rPr lang="en" sz="1100">
                <a:solidFill>
                  <a:schemeClr val="accent1"/>
                </a:solidFill>
                <a:latin typeface="Inter Tight"/>
                <a:ea typeface="Inter Tight"/>
                <a:cs typeface="Inter Tight"/>
                <a:sym typeface="Inter Tight"/>
              </a:rPr>
              <a:t>algorithms</a:t>
            </a:r>
            <a:endParaRPr sz="1100">
              <a:solidFill>
                <a:schemeClr val="accent1"/>
              </a:solidFill>
              <a:latin typeface="Inter Tight"/>
              <a:ea typeface="Inter Tight"/>
              <a:cs typeface="Inter Tight"/>
              <a:sym typeface="Inter Tight"/>
            </a:endParaRPr>
          </a:p>
        </p:txBody>
      </p:sp>
      <p:sp>
        <p:nvSpPr>
          <p:cNvPr id="654" name="Google Shape;654;p64"/>
          <p:cNvSpPr txBox="1"/>
          <p:nvPr/>
        </p:nvSpPr>
        <p:spPr>
          <a:xfrm>
            <a:off x="3268200" y="3546600"/>
            <a:ext cx="3000000" cy="152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accent1"/>
                </a:solidFill>
                <a:latin typeface="Inter Tight"/>
                <a:ea typeface="Inter Tight"/>
                <a:cs typeface="Inter Tight"/>
                <a:sym typeface="Inter Tight"/>
              </a:rPr>
              <a:t>⚖️ Balance (MSS Fit)</a:t>
            </a:r>
            <a:endParaRPr sz="1100">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100">
                <a:solidFill>
                  <a:schemeClr val="accent1"/>
                </a:solidFill>
                <a:latin typeface="Inter Tight"/>
                <a:ea typeface="Inter Tight"/>
                <a:cs typeface="Inter Tight"/>
                <a:sym typeface="Inter Tight"/>
              </a:rPr>
              <a:t>- ✅ Good Fit: 18.4% (tie for both)</a:t>
            </a:r>
            <a:endParaRPr sz="1100">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Clr>
                <a:schemeClr val="accent1"/>
              </a:buClr>
              <a:buSzPts val="1100"/>
              <a:buFont typeface="Arial"/>
              <a:buNone/>
            </a:pPr>
            <a:r>
              <a:rPr lang="en" sz="1100">
                <a:solidFill>
                  <a:schemeClr val="accent1"/>
                </a:solidFill>
                <a:latin typeface="Inter Tight"/>
                <a:ea typeface="Inter Tight"/>
                <a:cs typeface="Inter Tight"/>
                <a:sym typeface="Inter Tight"/>
              </a:rPr>
              <a:t>- 📈 Too High: 63.2% (Mine) vs. 71.1% (ABS)</a:t>
            </a:r>
            <a:endParaRPr sz="1100">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Clr>
                <a:schemeClr val="accent1"/>
              </a:buClr>
              <a:buSzPts val="1100"/>
              <a:buFont typeface="Arial"/>
              <a:buNone/>
            </a:pPr>
            <a:r>
              <a:rPr lang="en" sz="1100">
                <a:solidFill>
                  <a:schemeClr val="accent1"/>
                </a:solidFill>
                <a:latin typeface="Inter Tight"/>
                <a:ea typeface="Inter Tight"/>
                <a:cs typeface="Inter Tight"/>
                <a:sym typeface="Inter Tight"/>
              </a:rPr>
              <a:t>→ My algorithm slightly reduces overstocking.</a:t>
            </a:r>
            <a:endParaRPr sz="1100">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100">
                <a:solidFill>
                  <a:schemeClr val="accent1"/>
                </a:solidFill>
                <a:latin typeface="Inter Tight"/>
                <a:ea typeface="Inter Tight"/>
                <a:cs typeface="Inter Tight"/>
                <a:sym typeface="Inter Tight"/>
              </a:rPr>
              <a:t>- </a:t>
            </a:r>
            <a:r>
              <a:rPr lang="en" sz="1050">
                <a:solidFill>
                  <a:schemeClr val="accent1"/>
                </a:solidFill>
                <a:latin typeface="Inter Tight"/>
                <a:ea typeface="Inter Tight"/>
                <a:cs typeface="Inter Tight"/>
                <a:sym typeface="Inter Tight"/>
              </a:rPr>
              <a:t>🛑</a:t>
            </a:r>
            <a:r>
              <a:rPr lang="en" sz="1100">
                <a:solidFill>
                  <a:schemeClr val="accent1"/>
                </a:solidFill>
                <a:latin typeface="Inter Tight"/>
                <a:ea typeface="Inter Tight"/>
                <a:cs typeface="Inter Tight"/>
                <a:sym typeface="Inter Tight"/>
              </a:rPr>
              <a:t> Too Low: 18.4% (Mine) vs. 10.5% (ABS)</a:t>
            </a:r>
            <a:endParaRPr sz="1100">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100">
                <a:solidFill>
                  <a:schemeClr val="accent1"/>
                </a:solidFill>
                <a:latin typeface="Inter Tight"/>
                <a:ea typeface="Inter Tight"/>
                <a:cs typeface="Inter Tight"/>
                <a:sym typeface="Inter Tight"/>
              </a:rPr>
              <a:t>→ ABS has better protection against demand spikes.</a:t>
            </a:r>
            <a:endParaRPr sz="1100">
              <a:latin typeface="Inter Tight"/>
              <a:ea typeface="Inter Tight"/>
              <a:cs typeface="Inter Tight"/>
              <a:sym typeface="Inter T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58" name="Shape 658"/>
        <p:cNvGrpSpPr/>
        <p:nvPr/>
      </p:nvGrpSpPr>
      <p:grpSpPr>
        <a:xfrm>
          <a:off x="0" y="0"/>
          <a:ext cx="0" cy="0"/>
          <a:chOff x="0" y="0"/>
          <a:chExt cx="0" cy="0"/>
        </a:xfrm>
      </p:grpSpPr>
      <p:sp>
        <p:nvSpPr>
          <p:cNvPr id="659" name="Google Shape;659;p65"/>
          <p:cNvSpPr txBox="1"/>
          <p:nvPr>
            <p:ph idx="12" type="sldNum"/>
          </p:nvPr>
        </p:nvSpPr>
        <p:spPr>
          <a:xfrm>
            <a:off x="8369050"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60" name="Google Shape;660;p65"/>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661" name="Google Shape;661;p65"/>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662" name="Google Shape;662;p65"/>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663" name="Google Shape;663;p65"/>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pic>
        <p:nvPicPr>
          <p:cNvPr id="664" name="Google Shape;664;p65" title="Screenshot 2025-05-08 at 5.16.03 PM.png"/>
          <p:cNvPicPr preferRelativeResize="0"/>
          <p:nvPr/>
        </p:nvPicPr>
        <p:blipFill rotWithShape="1">
          <a:blip r:embed="rId3">
            <a:alphaModFix/>
          </a:blip>
          <a:srcRect b="0" l="0" r="0" t="3484"/>
          <a:stretch/>
        </p:blipFill>
        <p:spPr>
          <a:xfrm>
            <a:off x="51025" y="589775"/>
            <a:ext cx="4674999" cy="2639699"/>
          </a:xfrm>
          <a:prstGeom prst="rect">
            <a:avLst/>
          </a:prstGeom>
          <a:noFill/>
          <a:ln>
            <a:noFill/>
          </a:ln>
        </p:spPr>
      </p:pic>
      <p:pic>
        <p:nvPicPr>
          <p:cNvPr id="665" name="Google Shape;665;p65" title="Screenshot 2025-05-08 at 5.22.28 PM.png"/>
          <p:cNvPicPr preferRelativeResize="0"/>
          <p:nvPr/>
        </p:nvPicPr>
        <p:blipFill rotWithShape="1">
          <a:blip r:embed="rId4">
            <a:alphaModFix/>
          </a:blip>
          <a:srcRect b="0" l="4406" r="0" t="4942"/>
          <a:stretch/>
        </p:blipFill>
        <p:spPr>
          <a:xfrm>
            <a:off x="4726050" y="633125"/>
            <a:ext cx="4468975" cy="2586076"/>
          </a:xfrm>
          <a:prstGeom prst="rect">
            <a:avLst/>
          </a:prstGeom>
          <a:noFill/>
          <a:ln>
            <a:noFill/>
          </a:ln>
        </p:spPr>
      </p:pic>
      <p:cxnSp>
        <p:nvCxnSpPr>
          <p:cNvPr id="666" name="Google Shape;666;p65"/>
          <p:cNvCxnSpPr/>
          <p:nvPr/>
        </p:nvCxnSpPr>
        <p:spPr>
          <a:xfrm flipH="1" rot="10800000">
            <a:off x="4489900" y="1282550"/>
            <a:ext cx="2112600" cy="3600"/>
          </a:xfrm>
          <a:prstGeom prst="straightConnector1">
            <a:avLst/>
          </a:prstGeom>
          <a:noFill/>
          <a:ln cap="flat" cmpd="sng" w="9525">
            <a:solidFill>
              <a:schemeClr val="dk2"/>
            </a:solidFill>
            <a:prstDash val="solid"/>
            <a:round/>
            <a:headEnd len="med" w="med" type="none"/>
            <a:tailEnd len="med" w="med" type="none"/>
          </a:ln>
        </p:spPr>
      </p:cxnSp>
      <p:cxnSp>
        <p:nvCxnSpPr>
          <p:cNvPr id="667" name="Google Shape;667;p65"/>
          <p:cNvCxnSpPr/>
          <p:nvPr/>
        </p:nvCxnSpPr>
        <p:spPr>
          <a:xfrm flipH="1" rot="10800000">
            <a:off x="6553900" y="1278850"/>
            <a:ext cx="1584300" cy="4800"/>
          </a:xfrm>
          <a:prstGeom prst="straightConnector1">
            <a:avLst/>
          </a:prstGeom>
          <a:noFill/>
          <a:ln cap="flat" cmpd="sng" w="9525">
            <a:solidFill>
              <a:schemeClr val="dk2"/>
            </a:solidFill>
            <a:prstDash val="solid"/>
            <a:round/>
            <a:headEnd len="med" w="med" type="none"/>
            <a:tailEnd len="med" w="med" type="none"/>
          </a:ln>
        </p:spPr>
      </p:cxnSp>
      <p:cxnSp>
        <p:nvCxnSpPr>
          <p:cNvPr id="668" name="Google Shape;668;p65"/>
          <p:cNvCxnSpPr/>
          <p:nvPr/>
        </p:nvCxnSpPr>
        <p:spPr>
          <a:xfrm flipH="1" rot="10800000">
            <a:off x="4457675" y="2156925"/>
            <a:ext cx="3633300" cy="7200"/>
          </a:xfrm>
          <a:prstGeom prst="straightConnector1">
            <a:avLst/>
          </a:prstGeom>
          <a:noFill/>
          <a:ln cap="flat" cmpd="sng" w="9525">
            <a:solidFill>
              <a:schemeClr val="dk2"/>
            </a:solidFill>
            <a:prstDash val="solid"/>
            <a:round/>
            <a:headEnd len="med" w="med" type="none"/>
            <a:tailEnd len="med" w="med" type="none"/>
          </a:ln>
        </p:spPr>
      </p:cxnSp>
      <p:cxnSp>
        <p:nvCxnSpPr>
          <p:cNvPr id="669" name="Google Shape;669;p65"/>
          <p:cNvCxnSpPr/>
          <p:nvPr/>
        </p:nvCxnSpPr>
        <p:spPr>
          <a:xfrm>
            <a:off x="348500" y="1264525"/>
            <a:ext cx="3735900" cy="10200"/>
          </a:xfrm>
          <a:prstGeom prst="straightConnector1">
            <a:avLst/>
          </a:prstGeom>
          <a:noFill/>
          <a:ln cap="flat" cmpd="sng" w="9525">
            <a:solidFill>
              <a:schemeClr val="dk2"/>
            </a:solidFill>
            <a:prstDash val="solid"/>
            <a:round/>
            <a:headEnd len="med" w="med" type="none"/>
            <a:tailEnd len="med" w="med" type="none"/>
          </a:ln>
        </p:spPr>
      </p:cxnSp>
      <p:cxnSp>
        <p:nvCxnSpPr>
          <p:cNvPr id="670" name="Google Shape;670;p65"/>
          <p:cNvCxnSpPr/>
          <p:nvPr/>
        </p:nvCxnSpPr>
        <p:spPr>
          <a:xfrm>
            <a:off x="370125" y="2147500"/>
            <a:ext cx="3714300" cy="12600"/>
          </a:xfrm>
          <a:prstGeom prst="straightConnector1">
            <a:avLst/>
          </a:prstGeom>
          <a:noFill/>
          <a:ln cap="flat" cmpd="sng" w="9525">
            <a:solidFill>
              <a:schemeClr val="dk2"/>
            </a:solidFill>
            <a:prstDash val="solid"/>
            <a:round/>
            <a:headEnd len="med" w="med" type="none"/>
            <a:tailEnd len="med" w="med" type="none"/>
          </a:ln>
        </p:spPr>
      </p:cxnSp>
      <p:pic>
        <p:nvPicPr>
          <p:cNvPr descr="Disaronno Amaretto Italian Liqueur 750ml" id="671" name="Google Shape;671;p65"/>
          <p:cNvPicPr preferRelativeResize="0"/>
          <p:nvPr/>
        </p:nvPicPr>
        <p:blipFill rotWithShape="1">
          <a:blip r:embed="rId5">
            <a:alphaModFix/>
          </a:blip>
          <a:srcRect b="3095" l="26350" r="26786" t="2804"/>
          <a:stretch/>
        </p:blipFill>
        <p:spPr>
          <a:xfrm rot="-406775">
            <a:off x="779735" y="602865"/>
            <a:ext cx="259101" cy="488697"/>
          </a:xfrm>
          <a:prstGeom prst="rect">
            <a:avLst/>
          </a:prstGeom>
          <a:noFill/>
          <a:ln>
            <a:noFill/>
          </a:ln>
        </p:spPr>
      </p:pic>
      <p:sp>
        <p:nvSpPr>
          <p:cNvPr id="672" name="Google Shape;672;p65"/>
          <p:cNvSpPr txBox="1"/>
          <p:nvPr/>
        </p:nvSpPr>
        <p:spPr>
          <a:xfrm rot="887164">
            <a:off x="994536" y="672828"/>
            <a:ext cx="761724" cy="646916"/>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u="sng">
                <a:solidFill>
                  <a:srgbClr val="990000"/>
                </a:solidFill>
                <a:latin typeface="Inter Tight"/>
                <a:ea typeface="Inter Tight"/>
                <a:cs typeface="Inter Tight"/>
                <a:sym typeface="Inter Tight"/>
              </a:rPr>
              <a:t>BOTTLES PER </a:t>
            </a:r>
            <a:br>
              <a:rPr lang="en" sz="1000" u="sng">
                <a:solidFill>
                  <a:srgbClr val="990000"/>
                </a:solidFill>
                <a:latin typeface="Inter Tight"/>
                <a:ea typeface="Inter Tight"/>
                <a:cs typeface="Inter Tight"/>
                <a:sym typeface="Inter Tight"/>
              </a:rPr>
            </a:br>
            <a:r>
              <a:rPr lang="en" sz="1000" u="sng">
                <a:solidFill>
                  <a:srgbClr val="990000"/>
                </a:solidFill>
                <a:latin typeface="Inter Tight"/>
                <a:ea typeface="Inter Tight"/>
                <a:cs typeface="Inter Tight"/>
                <a:sym typeface="Inter Tight"/>
              </a:rPr>
              <a:t>CASE: 12</a:t>
            </a:r>
            <a:endParaRPr sz="1000" u="sng">
              <a:solidFill>
                <a:srgbClr val="990000"/>
              </a:solidFill>
              <a:latin typeface="Inter Tight"/>
              <a:ea typeface="Inter Tight"/>
              <a:cs typeface="Inter Tight"/>
              <a:sym typeface="Inter Tight"/>
            </a:endParaRPr>
          </a:p>
        </p:txBody>
      </p:sp>
      <p:sp>
        <p:nvSpPr>
          <p:cNvPr id="673" name="Google Shape;673;p65"/>
          <p:cNvSpPr/>
          <p:nvPr/>
        </p:nvSpPr>
        <p:spPr>
          <a:xfrm>
            <a:off x="2966475" y="2101825"/>
            <a:ext cx="611100" cy="404400"/>
          </a:xfrm>
          <a:prstGeom prst="ellipse">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74" name="Google Shape;674;p65"/>
          <p:cNvSpPr/>
          <p:nvPr/>
        </p:nvSpPr>
        <p:spPr>
          <a:xfrm>
            <a:off x="7333225" y="2254225"/>
            <a:ext cx="611100" cy="404400"/>
          </a:xfrm>
          <a:prstGeom prst="ellipse">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75" name="Google Shape;675;p65"/>
          <p:cNvSpPr txBox="1"/>
          <p:nvPr/>
        </p:nvSpPr>
        <p:spPr>
          <a:xfrm>
            <a:off x="3532575" y="2658625"/>
            <a:ext cx="1842600" cy="74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rgbClr val="0E0E0E"/>
                </a:solidFill>
                <a:highlight>
                  <a:srgbClr val="CFE2F3"/>
                </a:highlight>
                <a:latin typeface="Darker Grotesque"/>
                <a:ea typeface="Darker Grotesque"/>
                <a:cs typeface="Darker Grotesque"/>
                <a:sym typeface="Darker Grotesque"/>
              </a:rPr>
              <a:t>MSS Increased (good) but not ENOUGH to get more cases!</a:t>
            </a:r>
            <a:endParaRPr i="1">
              <a:solidFill>
                <a:srgbClr val="0E0E0E"/>
              </a:solidFill>
              <a:highlight>
                <a:srgbClr val="CFE2F3"/>
              </a:highlight>
              <a:latin typeface="Darker Grotesque"/>
              <a:ea typeface="Darker Grotesque"/>
              <a:cs typeface="Darker Grotesque"/>
              <a:sym typeface="Darker Grotesque"/>
            </a:endParaRPr>
          </a:p>
        </p:txBody>
      </p:sp>
      <p:sp>
        <p:nvSpPr>
          <p:cNvPr id="676" name="Google Shape;676;p65"/>
          <p:cNvSpPr txBox="1"/>
          <p:nvPr/>
        </p:nvSpPr>
        <p:spPr>
          <a:xfrm>
            <a:off x="1898388" y="209525"/>
            <a:ext cx="5325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1200">
                <a:solidFill>
                  <a:schemeClr val="accent1"/>
                </a:solidFill>
                <a:highlight>
                  <a:schemeClr val="lt1"/>
                </a:highlight>
              </a:rPr>
              <a:t>🧪 PRODUCT: DISARONNO AMARETTO - 750ML (ItemID 42838)</a:t>
            </a:r>
            <a:endParaRPr b="1" sz="1200">
              <a:solidFill>
                <a:schemeClr val="accent1"/>
              </a:solidFill>
              <a:highlight>
                <a:schemeClr val="lt1"/>
              </a:highlight>
            </a:endParaRPr>
          </a:p>
        </p:txBody>
      </p:sp>
      <p:sp>
        <p:nvSpPr>
          <p:cNvPr id="677" name="Google Shape;677;p65"/>
          <p:cNvSpPr txBox="1"/>
          <p:nvPr/>
        </p:nvSpPr>
        <p:spPr>
          <a:xfrm>
            <a:off x="2538375" y="0"/>
            <a:ext cx="4184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1300" u="sng">
                <a:solidFill>
                  <a:schemeClr val="accent1"/>
                </a:solidFill>
                <a:highlight>
                  <a:schemeClr val="lt1"/>
                </a:highlight>
              </a:rPr>
              <a:t>Sales vs Reorder Quantity vs MSS (Weeks 16 - 53)</a:t>
            </a:r>
            <a:endParaRPr b="1" sz="1300" u="sng">
              <a:solidFill>
                <a:schemeClr val="accent1"/>
              </a:solidFill>
              <a:highlight>
                <a:schemeClr val="lt1"/>
              </a:highlight>
            </a:endParaRPr>
          </a:p>
        </p:txBody>
      </p:sp>
      <p:sp>
        <p:nvSpPr>
          <p:cNvPr id="678" name="Google Shape;678;p65"/>
          <p:cNvSpPr/>
          <p:nvPr/>
        </p:nvSpPr>
        <p:spPr>
          <a:xfrm>
            <a:off x="4891138" y="1790225"/>
            <a:ext cx="1020000" cy="514800"/>
          </a:xfrm>
          <a:prstGeom prst="ellipse">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79" name="Google Shape;679;p65"/>
          <p:cNvSpPr/>
          <p:nvPr/>
        </p:nvSpPr>
        <p:spPr>
          <a:xfrm>
            <a:off x="472638" y="1790225"/>
            <a:ext cx="1020000" cy="514800"/>
          </a:xfrm>
          <a:prstGeom prst="ellipse">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80" name="Google Shape;680;p65"/>
          <p:cNvSpPr txBox="1"/>
          <p:nvPr/>
        </p:nvSpPr>
        <p:spPr>
          <a:xfrm>
            <a:off x="3659075" y="1999175"/>
            <a:ext cx="1311000" cy="3936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1 = 12 Bottles  </a:t>
            </a:r>
            <a:endParaRPr b="1" sz="1100">
              <a:solidFill>
                <a:srgbClr val="FFFFFF"/>
              </a:solidFill>
              <a:highlight>
                <a:schemeClr val="dk2"/>
              </a:highlight>
              <a:latin typeface="Lucida Sans"/>
              <a:ea typeface="Lucida Sans"/>
              <a:cs typeface="Lucida Sans"/>
              <a:sym typeface="Lucida Sans"/>
            </a:endParaRPr>
          </a:p>
        </p:txBody>
      </p:sp>
      <p:sp>
        <p:nvSpPr>
          <p:cNvPr id="681" name="Google Shape;681;p65"/>
          <p:cNvSpPr/>
          <p:nvPr/>
        </p:nvSpPr>
        <p:spPr>
          <a:xfrm>
            <a:off x="1809025" y="2254225"/>
            <a:ext cx="611100" cy="404400"/>
          </a:xfrm>
          <a:prstGeom prst="ellipse">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82" name="Google Shape;682;p65"/>
          <p:cNvSpPr/>
          <p:nvPr/>
        </p:nvSpPr>
        <p:spPr>
          <a:xfrm>
            <a:off x="6274200" y="2177600"/>
            <a:ext cx="611100" cy="404400"/>
          </a:xfrm>
          <a:prstGeom prst="ellipse">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FF00"/>
              </a:solidFill>
              <a:latin typeface="Inter Tight"/>
              <a:ea typeface="Inter Tight"/>
              <a:cs typeface="Inter Tight"/>
              <a:sym typeface="Inter Tight"/>
            </a:endParaRPr>
          </a:p>
        </p:txBody>
      </p:sp>
      <p:sp>
        <p:nvSpPr>
          <p:cNvPr id="683" name="Google Shape;683;p65"/>
          <p:cNvSpPr txBox="1"/>
          <p:nvPr/>
        </p:nvSpPr>
        <p:spPr>
          <a:xfrm>
            <a:off x="3633250" y="1092200"/>
            <a:ext cx="1311000" cy="3936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2 = 24 Bottles  </a:t>
            </a:r>
            <a:endParaRPr b="1" sz="1100">
              <a:solidFill>
                <a:srgbClr val="FFFFFF"/>
              </a:solidFill>
              <a:highlight>
                <a:schemeClr val="dk2"/>
              </a:highlight>
              <a:latin typeface="Lucida Sans"/>
              <a:ea typeface="Lucida Sans"/>
              <a:cs typeface="Lucida Sans"/>
              <a:sym typeface="Lucida Sans"/>
            </a:endParaRPr>
          </a:p>
        </p:txBody>
      </p:sp>
      <p:sp>
        <p:nvSpPr>
          <p:cNvPr id="684" name="Google Shape;684;p65"/>
          <p:cNvSpPr/>
          <p:nvPr/>
        </p:nvSpPr>
        <p:spPr>
          <a:xfrm>
            <a:off x="1543675" y="560000"/>
            <a:ext cx="1842600" cy="1530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685" name="Google Shape;685;p65"/>
          <p:cNvSpPr/>
          <p:nvPr/>
        </p:nvSpPr>
        <p:spPr>
          <a:xfrm>
            <a:off x="5854750" y="625475"/>
            <a:ext cx="1998600" cy="1530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Tight"/>
              <a:ea typeface="Inter Tight"/>
              <a:cs typeface="Inter Tight"/>
              <a:sym typeface="Inter Tight"/>
            </a:endParaRPr>
          </a:p>
        </p:txBody>
      </p:sp>
      <p:sp>
        <p:nvSpPr>
          <p:cNvPr id="686" name="Google Shape;686;p65"/>
          <p:cNvSpPr txBox="1"/>
          <p:nvPr/>
        </p:nvSpPr>
        <p:spPr>
          <a:xfrm>
            <a:off x="-45700" y="3151475"/>
            <a:ext cx="958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dk1"/>
                </a:solidFill>
                <a:latin typeface="Gabarito"/>
                <a:ea typeface="Gabarito"/>
                <a:cs typeface="Gabarito"/>
                <a:sym typeface="Gabarito"/>
              </a:rPr>
              <a:t>METRICS:</a:t>
            </a:r>
            <a:endParaRPr b="1" sz="1300">
              <a:latin typeface="Gabarito"/>
              <a:ea typeface="Gabarito"/>
              <a:cs typeface="Gabarito"/>
              <a:sym typeface="Gabarito"/>
            </a:endParaRPr>
          </a:p>
        </p:txBody>
      </p:sp>
      <p:sp>
        <p:nvSpPr>
          <p:cNvPr id="687" name="Google Shape;687;p65"/>
          <p:cNvSpPr txBox="1"/>
          <p:nvPr/>
        </p:nvSpPr>
        <p:spPr>
          <a:xfrm>
            <a:off x="-17625" y="3400825"/>
            <a:ext cx="4489800" cy="183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50">
                <a:solidFill>
                  <a:schemeClr val="accent1"/>
                </a:solidFill>
                <a:latin typeface="Inter Tight"/>
                <a:ea typeface="Inter Tight"/>
                <a:cs typeface="Inter Tight"/>
                <a:sym typeface="Inter Tight"/>
              </a:rPr>
              <a:t>⚠️ Stockout Risk</a:t>
            </a:r>
            <a:endParaRPr sz="1050">
              <a:solidFill>
                <a:schemeClr val="accent1"/>
              </a:solidFill>
              <a:latin typeface="Inter Tight"/>
              <a:ea typeface="Inter Tight"/>
              <a:cs typeface="Inter Tight"/>
              <a:sym typeface="Inter Tight"/>
            </a:endParaRPr>
          </a:p>
          <a:p>
            <a:pPr indent="-295275" lvl="0" marL="457200" rtl="0" algn="l">
              <a:lnSpc>
                <a:spcPct val="115000"/>
              </a:lnSpc>
              <a:spcBef>
                <a:spcPts val="0"/>
              </a:spcBef>
              <a:spcAft>
                <a:spcPts val="0"/>
              </a:spcAft>
              <a:buClr>
                <a:schemeClr val="accent1"/>
              </a:buClr>
              <a:buSzPts val="1050"/>
              <a:buFont typeface="Inter Tight"/>
              <a:buChar char="-"/>
            </a:pPr>
            <a:r>
              <a:rPr lang="en" sz="1050">
                <a:solidFill>
                  <a:schemeClr val="accent1"/>
                </a:solidFill>
                <a:latin typeface="Inter Tight"/>
                <a:ea typeface="Inter Tight"/>
                <a:cs typeface="Inter Tight"/>
                <a:sym typeface="Inter Tight"/>
              </a:rPr>
              <a:t>Mine: 36.8% | ABS: 28.9%</a:t>
            </a:r>
            <a:endParaRPr sz="1050">
              <a:solidFill>
                <a:schemeClr val="accent1"/>
              </a:solidFill>
              <a:latin typeface="Inter Tight"/>
              <a:ea typeface="Inter Tight"/>
              <a:cs typeface="Inter Tight"/>
              <a:sym typeface="Inter Tight"/>
            </a:endParaRPr>
          </a:p>
          <a:p>
            <a:pPr indent="-295275" lvl="0" marL="457200" rtl="0" algn="l">
              <a:lnSpc>
                <a:spcPct val="115000"/>
              </a:lnSpc>
              <a:spcBef>
                <a:spcPts val="0"/>
              </a:spcBef>
              <a:spcAft>
                <a:spcPts val="0"/>
              </a:spcAft>
              <a:buClr>
                <a:schemeClr val="accent1"/>
              </a:buClr>
              <a:buSzPts val="1050"/>
              <a:buFont typeface="Inter Tight"/>
              <a:buChar char="-"/>
            </a:pPr>
            <a:r>
              <a:rPr lang="en" sz="1050">
                <a:solidFill>
                  <a:schemeClr val="accent1"/>
                </a:solidFill>
                <a:latin typeface="Inter Tight"/>
                <a:ea typeface="Inter Tight"/>
                <a:cs typeface="Inter Tight"/>
                <a:sym typeface="Inter Tight"/>
              </a:rPr>
              <a:t>My algorithm is more aggressive, increasing </a:t>
            </a:r>
            <a:r>
              <a:rPr lang="en" sz="1050">
                <a:solidFill>
                  <a:schemeClr val="accent1"/>
                </a:solidFill>
                <a:latin typeface="Inter Tight"/>
                <a:ea typeface="Inter Tight"/>
                <a:cs typeface="Inter Tight"/>
                <a:sym typeface="Inter Tight"/>
              </a:rPr>
              <a:t>the risk</a:t>
            </a:r>
            <a:r>
              <a:rPr lang="en" sz="1050">
                <a:solidFill>
                  <a:schemeClr val="accent1"/>
                </a:solidFill>
                <a:latin typeface="Inter Tight"/>
                <a:ea typeface="Inter Tight"/>
                <a:cs typeface="Inter Tight"/>
                <a:sym typeface="Inter Tight"/>
              </a:rPr>
              <a:t> of running out.</a:t>
            </a:r>
            <a:endParaRPr sz="1050">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050">
                <a:solidFill>
                  <a:schemeClr val="accent1"/>
                </a:solidFill>
                <a:latin typeface="Inter Tight"/>
                <a:ea typeface="Inter Tight"/>
                <a:cs typeface="Inter Tight"/>
                <a:sym typeface="Inter Tight"/>
              </a:rPr>
              <a:t>📦 Avg Excess Stock</a:t>
            </a:r>
            <a:endParaRPr sz="1050">
              <a:solidFill>
                <a:schemeClr val="accent1"/>
              </a:solidFill>
              <a:latin typeface="Inter Tight"/>
              <a:ea typeface="Inter Tight"/>
              <a:cs typeface="Inter Tight"/>
              <a:sym typeface="Inter Tight"/>
            </a:endParaRPr>
          </a:p>
          <a:p>
            <a:pPr indent="-295275" lvl="0" marL="457200" rtl="0" algn="l">
              <a:lnSpc>
                <a:spcPct val="115000"/>
              </a:lnSpc>
              <a:spcBef>
                <a:spcPts val="0"/>
              </a:spcBef>
              <a:spcAft>
                <a:spcPts val="0"/>
              </a:spcAft>
              <a:buClr>
                <a:schemeClr val="accent1"/>
              </a:buClr>
              <a:buSzPts val="1050"/>
              <a:buFont typeface="Inter Tight"/>
              <a:buChar char="-"/>
            </a:pPr>
            <a:r>
              <a:rPr lang="en" sz="1050">
                <a:solidFill>
                  <a:schemeClr val="accent1"/>
                </a:solidFill>
                <a:latin typeface="Inter Tight"/>
                <a:ea typeface="Inter Tight"/>
                <a:cs typeface="Inter Tight"/>
                <a:sym typeface="Inter Tight"/>
              </a:rPr>
              <a:t>Mine: 2.77 | ABS: 3.68</a:t>
            </a:r>
            <a:endParaRPr sz="1050">
              <a:solidFill>
                <a:schemeClr val="accent1"/>
              </a:solidFill>
              <a:latin typeface="Inter Tight"/>
              <a:ea typeface="Inter Tight"/>
              <a:cs typeface="Inter Tight"/>
              <a:sym typeface="Inter Tight"/>
            </a:endParaRPr>
          </a:p>
          <a:p>
            <a:pPr indent="-295275" lvl="0" marL="457200" rtl="0" algn="l">
              <a:lnSpc>
                <a:spcPct val="115000"/>
              </a:lnSpc>
              <a:spcBef>
                <a:spcPts val="0"/>
              </a:spcBef>
              <a:spcAft>
                <a:spcPts val="0"/>
              </a:spcAft>
              <a:buClr>
                <a:schemeClr val="accent1"/>
              </a:buClr>
              <a:buSzPts val="1050"/>
              <a:buFont typeface="Inter Tight"/>
              <a:buChar char="-"/>
            </a:pPr>
            <a:r>
              <a:rPr lang="en" sz="1050">
                <a:solidFill>
                  <a:schemeClr val="accent1"/>
                </a:solidFill>
                <a:latin typeface="Inter Tight"/>
                <a:ea typeface="Inter Tight"/>
                <a:cs typeface="Inter Tight"/>
                <a:sym typeface="Inter Tight"/>
              </a:rPr>
              <a:t>I hold less unnecessary inventory, which is efficient.</a:t>
            </a:r>
            <a:endParaRPr sz="1050">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050">
                <a:solidFill>
                  <a:schemeClr val="accent1"/>
                </a:solidFill>
                <a:latin typeface="Inter Tight"/>
                <a:ea typeface="Inter Tight"/>
                <a:cs typeface="Inter Tight"/>
                <a:sym typeface="Inter Tight"/>
              </a:rPr>
              <a:t>🔄 Reorder Volatility</a:t>
            </a:r>
            <a:endParaRPr sz="1050">
              <a:solidFill>
                <a:schemeClr val="accent1"/>
              </a:solidFill>
              <a:latin typeface="Inter Tight"/>
              <a:ea typeface="Inter Tight"/>
              <a:cs typeface="Inter Tight"/>
              <a:sym typeface="Inter Tight"/>
            </a:endParaRPr>
          </a:p>
          <a:p>
            <a:pPr indent="-295275" lvl="0" marL="457200" rtl="0" algn="l">
              <a:lnSpc>
                <a:spcPct val="115000"/>
              </a:lnSpc>
              <a:spcBef>
                <a:spcPts val="0"/>
              </a:spcBef>
              <a:spcAft>
                <a:spcPts val="0"/>
              </a:spcAft>
              <a:buClr>
                <a:schemeClr val="accent1"/>
              </a:buClr>
              <a:buSzPts val="1050"/>
              <a:buFont typeface="Inter Tight"/>
              <a:buChar char="-"/>
            </a:pPr>
            <a:r>
              <a:rPr lang="en" sz="1050">
                <a:solidFill>
                  <a:schemeClr val="accent1"/>
                </a:solidFill>
                <a:latin typeface="Inter Tight"/>
                <a:ea typeface="Inter Tight"/>
                <a:cs typeface="Inter Tight"/>
                <a:sym typeface="Inter Tight"/>
              </a:rPr>
              <a:t>Mine: 3.65 | ABS: 5.62</a:t>
            </a:r>
            <a:endParaRPr sz="1050">
              <a:solidFill>
                <a:schemeClr val="accent1"/>
              </a:solidFill>
              <a:latin typeface="Inter Tight"/>
              <a:ea typeface="Inter Tight"/>
              <a:cs typeface="Inter Tight"/>
              <a:sym typeface="Inter Tight"/>
            </a:endParaRPr>
          </a:p>
          <a:p>
            <a:pPr indent="-295275" lvl="0" marL="457200" rtl="0" algn="l">
              <a:lnSpc>
                <a:spcPct val="115000"/>
              </a:lnSpc>
              <a:spcBef>
                <a:spcPts val="0"/>
              </a:spcBef>
              <a:spcAft>
                <a:spcPts val="0"/>
              </a:spcAft>
              <a:buClr>
                <a:schemeClr val="accent1"/>
              </a:buClr>
              <a:buSzPts val="1050"/>
              <a:buFont typeface="Inter Tight"/>
              <a:buChar char="-"/>
            </a:pPr>
            <a:r>
              <a:rPr lang="en" sz="1050">
                <a:solidFill>
                  <a:schemeClr val="accent1"/>
                </a:solidFill>
                <a:latin typeface="Inter Tight"/>
                <a:ea typeface="Inter Tight"/>
                <a:cs typeface="Inter Tight"/>
                <a:sym typeface="Inter Tight"/>
              </a:rPr>
              <a:t>My orders are more stable, reducing operational disruptions.</a:t>
            </a:r>
            <a:endParaRPr sz="1050">
              <a:solidFill>
                <a:schemeClr val="accent1"/>
              </a:solidFill>
              <a:latin typeface="Inter Tight"/>
              <a:ea typeface="Inter Tight"/>
              <a:cs typeface="Inter Tight"/>
              <a:sym typeface="Inter Tight"/>
            </a:endParaRPr>
          </a:p>
        </p:txBody>
      </p:sp>
      <p:sp>
        <p:nvSpPr>
          <p:cNvPr id="688" name="Google Shape;688;p65"/>
          <p:cNvSpPr txBox="1"/>
          <p:nvPr/>
        </p:nvSpPr>
        <p:spPr>
          <a:xfrm>
            <a:off x="4434125" y="3434350"/>
            <a:ext cx="3680400" cy="146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50">
                <a:solidFill>
                  <a:schemeClr val="accent1"/>
                </a:solidFill>
                <a:latin typeface="Inter Tight"/>
                <a:ea typeface="Inter Tight"/>
                <a:cs typeface="Inter Tight"/>
                <a:sym typeface="Inter Tight"/>
              </a:rPr>
              <a:t>⚖️ MSS Fit Breakdown</a:t>
            </a:r>
            <a:endParaRPr sz="1050">
              <a:solidFill>
                <a:schemeClr val="accent1"/>
              </a:solidFill>
              <a:latin typeface="Inter Tight"/>
              <a:ea typeface="Inter Tight"/>
              <a:cs typeface="Inter Tight"/>
              <a:sym typeface="Inter Tight"/>
            </a:endParaRPr>
          </a:p>
          <a:p>
            <a:pPr indent="-295275" lvl="0" marL="457200" rtl="0" algn="l">
              <a:lnSpc>
                <a:spcPct val="115000"/>
              </a:lnSpc>
              <a:spcBef>
                <a:spcPts val="0"/>
              </a:spcBef>
              <a:spcAft>
                <a:spcPts val="0"/>
              </a:spcAft>
              <a:buClr>
                <a:schemeClr val="accent1"/>
              </a:buClr>
              <a:buSzPts val="1050"/>
              <a:buFont typeface="Inter Tight"/>
              <a:buChar char="-"/>
            </a:pPr>
            <a:r>
              <a:rPr lang="en" sz="1050">
                <a:solidFill>
                  <a:schemeClr val="accent1"/>
                </a:solidFill>
                <a:latin typeface="Inter Tight"/>
                <a:ea typeface="Inter Tight"/>
                <a:cs typeface="Inter Tight"/>
                <a:sym typeface="Inter Tight"/>
              </a:rPr>
              <a:t>✅ Good Fit: 10.5% (Mine) vs. 5.3% (ABS)</a:t>
            </a:r>
            <a:endParaRPr sz="1050">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050">
                <a:solidFill>
                  <a:schemeClr val="accent1"/>
                </a:solidFill>
                <a:latin typeface="Inter Tight"/>
                <a:ea typeface="Inter Tight"/>
                <a:cs typeface="Inter Tight"/>
                <a:sym typeface="Inter Tight"/>
              </a:rPr>
              <a:t>→ I slightly outperform ABS on matching MSS to sales.</a:t>
            </a:r>
            <a:endParaRPr sz="1050">
              <a:solidFill>
                <a:schemeClr val="accent1"/>
              </a:solidFill>
              <a:latin typeface="Inter Tight"/>
              <a:ea typeface="Inter Tight"/>
              <a:cs typeface="Inter Tight"/>
              <a:sym typeface="Inter Tight"/>
            </a:endParaRPr>
          </a:p>
          <a:p>
            <a:pPr indent="-295275" lvl="0" marL="457200" rtl="0" algn="l">
              <a:lnSpc>
                <a:spcPct val="115000"/>
              </a:lnSpc>
              <a:spcBef>
                <a:spcPts val="0"/>
              </a:spcBef>
              <a:spcAft>
                <a:spcPts val="0"/>
              </a:spcAft>
              <a:buClr>
                <a:schemeClr val="accent1"/>
              </a:buClr>
              <a:buSzPts val="1050"/>
              <a:buFont typeface="Inter Tight"/>
              <a:buChar char="-"/>
            </a:pPr>
            <a:r>
              <a:rPr lang="en" sz="1050">
                <a:solidFill>
                  <a:schemeClr val="accent1"/>
                </a:solidFill>
                <a:latin typeface="Inter Tight"/>
                <a:ea typeface="Inter Tight"/>
                <a:cs typeface="Inter Tight"/>
                <a:sym typeface="Inter Tight"/>
              </a:rPr>
              <a:t>📈 Too High: 60.5% (Mine) vs. 65.8% (ABS)</a:t>
            </a:r>
            <a:endParaRPr sz="1050">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050">
                <a:solidFill>
                  <a:schemeClr val="accent1"/>
                </a:solidFill>
                <a:latin typeface="Inter Tight"/>
                <a:ea typeface="Inter Tight"/>
                <a:cs typeface="Inter Tight"/>
                <a:sym typeface="Inter Tight"/>
              </a:rPr>
              <a:t>→ I’m slightly better at avoiding overstocking.</a:t>
            </a:r>
            <a:endParaRPr sz="1050">
              <a:solidFill>
                <a:schemeClr val="accent1"/>
              </a:solidFill>
              <a:latin typeface="Inter Tight"/>
              <a:ea typeface="Inter Tight"/>
              <a:cs typeface="Inter Tight"/>
              <a:sym typeface="Inter Tight"/>
            </a:endParaRPr>
          </a:p>
          <a:p>
            <a:pPr indent="-295275" lvl="0" marL="457200" rtl="0" algn="l">
              <a:lnSpc>
                <a:spcPct val="115000"/>
              </a:lnSpc>
              <a:spcBef>
                <a:spcPts val="0"/>
              </a:spcBef>
              <a:spcAft>
                <a:spcPts val="0"/>
              </a:spcAft>
              <a:buClr>
                <a:schemeClr val="accent1"/>
              </a:buClr>
              <a:buSzPts val="1050"/>
              <a:buFont typeface="Inter Tight"/>
              <a:buChar char="-"/>
            </a:pPr>
            <a:r>
              <a:rPr lang="en" sz="1050">
                <a:solidFill>
                  <a:schemeClr val="accent1"/>
                </a:solidFill>
                <a:latin typeface="Inter Tight"/>
                <a:ea typeface="Inter Tight"/>
                <a:cs typeface="Inter Tight"/>
                <a:sym typeface="Inter Tight"/>
              </a:rPr>
              <a:t>🛑 Too Low: 28.9% (both)</a:t>
            </a:r>
            <a:endParaRPr sz="1050">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050">
                <a:solidFill>
                  <a:schemeClr val="accent1"/>
                </a:solidFill>
                <a:latin typeface="Inter Tight"/>
                <a:ea typeface="Inter Tight"/>
                <a:cs typeface="Inter Tight"/>
                <a:sym typeface="Inter Tight"/>
              </a:rPr>
              <a:t>→ Same understock risk for both algorithms.</a:t>
            </a:r>
            <a:endParaRPr sz="1050">
              <a:solidFill>
                <a:schemeClr val="accent1"/>
              </a:solidFill>
              <a:latin typeface="Inter Tight"/>
              <a:ea typeface="Inter Tight"/>
              <a:cs typeface="Inter Tight"/>
              <a:sym typeface="Inter T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92" name="Shape 692"/>
        <p:cNvGrpSpPr/>
        <p:nvPr/>
      </p:nvGrpSpPr>
      <p:grpSpPr>
        <a:xfrm>
          <a:off x="0" y="0"/>
          <a:ext cx="0" cy="0"/>
          <a:chOff x="0" y="0"/>
          <a:chExt cx="0" cy="0"/>
        </a:xfrm>
      </p:grpSpPr>
      <p:sp>
        <p:nvSpPr>
          <p:cNvPr id="693" name="Google Shape;693;p66"/>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94" name="Google Shape;694;p66"/>
          <p:cNvSpPr txBox="1"/>
          <p:nvPr>
            <p:ph type="title"/>
          </p:nvPr>
        </p:nvSpPr>
        <p:spPr>
          <a:xfrm>
            <a:off x="470025" y="397675"/>
            <a:ext cx="3859800" cy="57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
                <a:solidFill>
                  <a:srgbClr val="0000FF"/>
                </a:solidFill>
                <a:latin typeface="Roboto SemiBold"/>
                <a:ea typeface="Roboto SemiBold"/>
                <a:cs typeface="Roboto SemiBold"/>
                <a:sym typeface="Roboto SemiBold"/>
              </a:rPr>
              <a:t>Conclusion/Experience</a:t>
            </a:r>
            <a:endParaRPr i="1">
              <a:solidFill>
                <a:srgbClr val="0000FF"/>
              </a:solidFill>
              <a:latin typeface="Roboto SemiBold"/>
              <a:ea typeface="Roboto SemiBold"/>
              <a:cs typeface="Roboto SemiBold"/>
              <a:sym typeface="Roboto SemiBold"/>
            </a:endParaRPr>
          </a:p>
        </p:txBody>
      </p:sp>
      <p:sp>
        <p:nvSpPr>
          <p:cNvPr id="695" name="Google Shape;695;p66"/>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696" name="Google Shape;696;p66"/>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697" name="Google Shape;697;p66"/>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698" name="Google Shape;698;p66"/>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699" name="Google Shape;699;p66"/>
          <p:cNvSpPr txBox="1"/>
          <p:nvPr/>
        </p:nvSpPr>
        <p:spPr>
          <a:xfrm>
            <a:off x="101700" y="1523200"/>
            <a:ext cx="8940600" cy="2149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300">
                <a:solidFill>
                  <a:schemeClr val="accent1"/>
                </a:solidFill>
              </a:rPr>
              <a:t>This project explored two algorithms — the ABS baseline and my customized model — to optimize Minimum Shelf Stock (MSS) and Reorder Quantities for alcohol inventory across different store types.</a:t>
            </a:r>
            <a:endParaRPr b="1" sz="1300">
              <a:solidFill>
                <a:schemeClr val="accent1"/>
              </a:solidFill>
            </a:endParaRPr>
          </a:p>
          <a:p>
            <a:pPr indent="0" lvl="0" marL="0" rtl="0" algn="l">
              <a:lnSpc>
                <a:spcPct val="115000"/>
              </a:lnSpc>
              <a:spcBef>
                <a:spcPts val="1200"/>
              </a:spcBef>
              <a:spcAft>
                <a:spcPts val="0"/>
              </a:spcAft>
              <a:buNone/>
            </a:pPr>
            <a:r>
              <a:rPr i="1" lang="en" sz="1300" u="sng">
                <a:solidFill>
                  <a:schemeClr val="accent1"/>
                </a:solidFill>
              </a:rPr>
              <a:t>Insights:</a:t>
            </a:r>
            <a:endParaRPr i="1" sz="1300" u="sng">
              <a:solidFill>
                <a:schemeClr val="accent1"/>
              </a:solidFill>
            </a:endParaRPr>
          </a:p>
          <a:p>
            <a:pPr indent="0" lvl="0" marL="0" rtl="0" algn="l">
              <a:lnSpc>
                <a:spcPct val="115000"/>
              </a:lnSpc>
              <a:spcBef>
                <a:spcPts val="0"/>
              </a:spcBef>
              <a:spcAft>
                <a:spcPts val="0"/>
              </a:spcAft>
              <a:buNone/>
            </a:pPr>
            <a:r>
              <a:rPr lang="en" sz="1300">
                <a:solidFill>
                  <a:schemeClr val="accent1"/>
                </a:solidFill>
              </a:rPr>
              <a:t>•📉 Stockout Risk: Both algorithms agreed most of the time, with few minor differences on reorder quantities to catch up with sales based on two different types of products.</a:t>
            </a:r>
            <a:endParaRPr sz="1300">
              <a:solidFill>
                <a:schemeClr val="accent1"/>
              </a:solidFill>
            </a:endParaRPr>
          </a:p>
          <a:p>
            <a:pPr indent="0" lvl="0" marL="0" rtl="0" algn="l">
              <a:lnSpc>
                <a:spcPct val="115000"/>
              </a:lnSpc>
              <a:spcBef>
                <a:spcPts val="0"/>
              </a:spcBef>
              <a:spcAft>
                <a:spcPts val="0"/>
              </a:spcAft>
              <a:buNone/>
            </a:pPr>
            <a:r>
              <a:rPr lang="en" sz="1300">
                <a:solidFill>
                  <a:schemeClr val="accent1"/>
                </a:solidFill>
              </a:rPr>
              <a:t>•📦 Excess Inventory: At some points, there was just enough inventory. But in </a:t>
            </a:r>
            <a:endParaRPr sz="1300">
              <a:solidFill>
                <a:schemeClr val="accent1"/>
              </a:solidFill>
            </a:endParaRPr>
          </a:p>
          <a:p>
            <a:pPr indent="0" lvl="0" marL="0" rtl="0" algn="l">
              <a:lnSpc>
                <a:spcPct val="115000"/>
              </a:lnSpc>
              <a:spcBef>
                <a:spcPts val="0"/>
              </a:spcBef>
              <a:spcAft>
                <a:spcPts val="0"/>
              </a:spcAft>
              <a:buNone/>
            </a:pPr>
            <a:r>
              <a:rPr lang="en" sz="1300">
                <a:solidFill>
                  <a:schemeClr val="accent1"/>
                </a:solidFill>
              </a:rPr>
              <a:t>•⚖️ MSS Fit: Continued to keep inventory close to sales</a:t>
            </a:r>
            <a:endParaRPr sz="1300">
              <a:solidFill>
                <a:schemeClr val="accent1"/>
              </a:solidFill>
            </a:endParaRPr>
          </a:p>
          <a:p>
            <a:pPr indent="0" lvl="0" marL="0" rtl="0" algn="l">
              <a:lnSpc>
                <a:spcPct val="115000"/>
              </a:lnSpc>
              <a:spcBef>
                <a:spcPts val="0"/>
              </a:spcBef>
              <a:spcAft>
                <a:spcPts val="0"/>
              </a:spcAft>
              <a:buNone/>
            </a:pPr>
            <a:r>
              <a:rPr lang="en" sz="1300">
                <a:solidFill>
                  <a:schemeClr val="accent1"/>
                </a:solidFill>
              </a:rPr>
              <a:t>•🔁 Reorder Stability: Weighted averages helped smooth out overreactions and cut down on inconsistent ordering.</a:t>
            </a:r>
            <a:endParaRPr sz="1300">
              <a:solidFill>
                <a:schemeClr val="accent1"/>
              </a:solidFill>
            </a:endParaRPr>
          </a:p>
        </p:txBody>
      </p:sp>
      <p:sp>
        <p:nvSpPr>
          <p:cNvPr id="700" name="Google Shape;700;p66"/>
          <p:cNvSpPr txBox="1"/>
          <p:nvPr/>
        </p:nvSpPr>
        <p:spPr>
          <a:xfrm>
            <a:off x="51000" y="972475"/>
            <a:ext cx="7640400" cy="61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300">
                <a:solidFill>
                  <a:schemeClr val="accent1"/>
                </a:solidFill>
                <a:latin typeface="Inter Tight"/>
                <a:ea typeface="Inter Tight"/>
                <a:cs typeface="Inter Tight"/>
                <a:sym typeface="Inter Tight"/>
              </a:rPr>
              <a:t>I started off with a simple question:</a:t>
            </a:r>
            <a:endParaRPr b="1" sz="1300">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b="1" lang="en" sz="1300">
                <a:solidFill>
                  <a:schemeClr val="accent1"/>
                </a:solidFill>
                <a:latin typeface="Inter Tight"/>
                <a:ea typeface="Inter Tight"/>
                <a:cs typeface="Inter Tight"/>
                <a:sym typeface="Inter Tight"/>
              </a:rPr>
              <a:t>Can we build a smarter inventory algorithm to help ABS stores avoid overstock and stockouts?</a:t>
            </a:r>
            <a:endParaRPr b="1" sz="1300">
              <a:latin typeface="Inter Tight"/>
              <a:ea typeface="Inter Tight"/>
              <a:cs typeface="Inter Tight"/>
              <a:sym typeface="Inter Tight"/>
            </a:endParaRPr>
          </a:p>
        </p:txBody>
      </p:sp>
      <p:sp>
        <p:nvSpPr>
          <p:cNvPr id="701" name="Google Shape;701;p66"/>
          <p:cNvSpPr txBox="1"/>
          <p:nvPr/>
        </p:nvSpPr>
        <p:spPr>
          <a:xfrm>
            <a:off x="-70375" y="3672700"/>
            <a:ext cx="8705400" cy="11853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accent1"/>
              </a:buClr>
              <a:buSzPts val="1300"/>
              <a:buFont typeface="Gabarito"/>
              <a:buChar char="●"/>
            </a:pPr>
            <a:r>
              <a:rPr lang="en" sz="1300">
                <a:solidFill>
                  <a:schemeClr val="accent1"/>
                </a:solidFill>
                <a:latin typeface="Gabarito"/>
                <a:ea typeface="Gabarito"/>
                <a:cs typeface="Gabarito"/>
                <a:sym typeface="Gabarito"/>
              </a:rPr>
              <a:t>While neither algorithm is perfect, my version may offer a customizable alternative that can be fine-tuned by product type or store profile, because it can definitely be considered when looking at </a:t>
            </a:r>
            <a:r>
              <a:rPr lang="en" sz="1300">
                <a:solidFill>
                  <a:schemeClr val="accent1"/>
                </a:solidFill>
                <a:latin typeface="Gabarito"/>
                <a:ea typeface="Gabarito"/>
                <a:cs typeface="Gabarito"/>
                <a:sym typeface="Gabarito"/>
              </a:rPr>
              <a:t>oversold products,</a:t>
            </a:r>
            <a:r>
              <a:rPr lang="en" sz="1300">
                <a:solidFill>
                  <a:schemeClr val="accent1"/>
                </a:solidFill>
                <a:latin typeface="Gabarito"/>
                <a:ea typeface="Gabarito"/>
                <a:cs typeface="Gabarito"/>
                <a:sym typeface="Gabarito"/>
              </a:rPr>
              <a:t> as </a:t>
            </a:r>
            <a:r>
              <a:rPr lang="en" sz="1300">
                <a:solidFill>
                  <a:schemeClr val="accent1"/>
                </a:solidFill>
                <a:latin typeface="Gabarito"/>
                <a:ea typeface="Gabarito"/>
                <a:cs typeface="Gabarito"/>
                <a:sym typeface="Gabarito"/>
              </a:rPr>
              <a:t>we've</a:t>
            </a:r>
            <a:r>
              <a:rPr lang="en" sz="1300">
                <a:solidFill>
                  <a:schemeClr val="accent1"/>
                </a:solidFill>
                <a:latin typeface="Gabarito"/>
                <a:ea typeface="Gabarito"/>
                <a:cs typeface="Gabarito"/>
                <a:sym typeface="Gabarito"/>
              </a:rPr>
              <a:t> seen with Disaronno Amaretto.</a:t>
            </a:r>
            <a:endParaRPr sz="1300">
              <a:solidFill>
                <a:schemeClr val="accent1"/>
              </a:solidFill>
              <a:latin typeface="Gabarito"/>
              <a:ea typeface="Gabarito"/>
              <a:cs typeface="Gabarito"/>
              <a:sym typeface="Gabarito"/>
            </a:endParaRPr>
          </a:p>
          <a:p>
            <a:pPr indent="-311150" lvl="0" marL="457200" rtl="0" algn="l">
              <a:spcBef>
                <a:spcPts val="0"/>
              </a:spcBef>
              <a:spcAft>
                <a:spcPts val="0"/>
              </a:spcAft>
              <a:buClr>
                <a:schemeClr val="accent1"/>
              </a:buClr>
              <a:buSzPts val="1300"/>
              <a:buFont typeface="Gabarito"/>
              <a:buChar char="●"/>
            </a:pPr>
            <a:r>
              <a:rPr lang="en" sz="1300">
                <a:solidFill>
                  <a:schemeClr val="accent1"/>
                </a:solidFill>
                <a:latin typeface="Gabarito"/>
                <a:ea typeface="Gabarito"/>
                <a:cs typeface="Gabarito"/>
                <a:sym typeface="Gabarito"/>
              </a:rPr>
              <a:t>Next </a:t>
            </a:r>
            <a:r>
              <a:rPr lang="en" sz="1300">
                <a:solidFill>
                  <a:schemeClr val="accent1"/>
                </a:solidFill>
                <a:latin typeface="Gabarito"/>
                <a:ea typeface="Gabarito"/>
                <a:cs typeface="Gabarito"/>
                <a:sym typeface="Gabarito"/>
              </a:rPr>
              <a:t>steps</a:t>
            </a:r>
            <a:r>
              <a:rPr lang="en" sz="1300">
                <a:solidFill>
                  <a:schemeClr val="accent1"/>
                </a:solidFill>
                <a:latin typeface="Gabarito"/>
                <a:ea typeface="Gabarito"/>
                <a:cs typeface="Gabarito"/>
                <a:sym typeface="Gabarito"/>
              </a:rPr>
              <a:t> could include testing different thresholds, adding external factors like promotions, and automating MSS updates for responsiveness based on </a:t>
            </a:r>
            <a:r>
              <a:rPr lang="en" sz="1300">
                <a:solidFill>
                  <a:schemeClr val="accent1"/>
                </a:solidFill>
                <a:latin typeface="Gabarito"/>
                <a:ea typeface="Gabarito"/>
                <a:cs typeface="Gabarito"/>
                <a:sym typeface="Gabarito"/>
              </a:rPr>
              <a:t>several</a:t>
            </a:r>
            <a:r>
              <a:rPr lang="en" sz="1300">
                <a:solidFill>
                  <a:schemeClr val="accent1"/>
                </a:solidFill>
                <a:latin typeface="Gabarito"/>
                <a:ea typeface="Gabarito"/>
                <a:cs typeface="Gabarito"/>
                <a:sym typeface="Gabarito"/>
              </a:rPr>
              <a:t> years of data.</a:t>
            </a:r>
            <a:endParaRPr sz="1300">
              <a:solidFill>
                <a:schemeClr val="accent1"/>
              </a:solidFill>
              <a:latin typeface="Gabarito"/>
              <a:ea typeface="Gabarito"/>
              <a:cs typeface="Gabarito"/>
              <a:sym typeface="Gabar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05" name="Shape 705"/>
        <p:cNvGrpSpPr/>
        <p:nvPr/>
      </p:nvGrpSpPr>
      <p:grpSpPr>
        <a:xfrm>
          <a:off x="0" y="0"/>
          <a:ext cx="0" cy="0"/>
          <a:chOff x="0" y="0"/>
          <a:chExt cx="0" cy="0"/>
        </a:xfrm>
      </p:grpSpPr>
      <p:sp>
        <p:nvSpPr>
          <p:cNvPr id="706" name="Google Shape;706;p67"/>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707" name="Google Shape;707;p67"/>
          <p:cNvSpPr txBox="1"/>
          <p:nvPr>
            <p:ph type="title"/>
          </p:nvPr>
        </p:nvSpPr>
        <p:spPr>
          <a:xfrm>
            <a:off x="470025" y="397675"/>
            <a:ext cx="5394600" cy="57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
                <a:solidFill>
                  <a:srgbClr val="0000FF"/>
                </a:solidFill>
                <a:latin typeface="Roboto SemiBold"/>
                <a:ea typeface="Roboto SemiBold"/>
                <a:cs typeface="Roboto SemiBold"/>
                <a:sym typeface="Roboto SemiBold"/>
              </a:rPr>
              <a:t>References &amp; Acknowledgements</a:t>
            </a:r>
            <a:endParaRPr i="1">
              <a:solidFill>
                <a:srgbClr val="0000FF"/>
              </a:solidFill>
              <a:latin typeface="Roboto SemiBold"/>
              <a:ea typeface="Roboto SemiBold"/>
              <a:cs typeface="Roboto SemiBold"/>
              <a:sym typeface="Roboto SemiBold"/>
            </a:endParaRPr>
          </a:p>
        </p:txBody>
      </p:sp>
      <p:sp>
        <p:nvSpPr>
          <p:cNvPr id="708" name="Google Shape;708;p67"/>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709" name="Google Shape;709;p67"/>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710" name="Google Shape;710;p67"/>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711" name="Google Shape;711;p67"/>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712" name="Google Shape;712;p67"/>
          <p:cNvSpPr txBox="1"/>
          <p:nvPr/>
        </p:nvSpPr>
        <p:spPr>
          <a:xfrm>
            <a:off x="0" y="972475"/>
            <a:ext cx="8705400" cy="4376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300" u="sng">
                <a:solidFill>
                  <a:schemeClr val="accent1"/>
                </a:solidFill>
                <a:latin typeface="Inter Tight"/>
                <a:ea typeface="Inter Tight"/>
                <a:cs typeface="Inter Tight"/>
                <a:sym typeface="Inter Tight"/>
              </a:rPr>
              <a:t>Montgomery College Data Professors</a:t>
            </a:r>
            <a:endParaRPr b="1" sz="1300" u="sng">
              <a:solidFill>
                <a:schemeClr val="accent1"/>
              </a:solidFill>
              <a:latin typeface="Inter Tight"/>
              <a:ea typeface="Inter Tight"/>
              <a:cs typeface="Inter Tight"/>
              <a:sym typeface="Inter Tight"/>
            </a:endParaRPr>
          </a:p>
          <a:p>
            <a:pPr indent="-311150" lvl="0" marL="457200" rtl="0" algn="l">
              <a:lnSpc>
                <a:spcPct val="115000"/>
              </a:lnSpc>
              <a:spcBef>
                <a:spcPts val="1200"/>
              </a:spcBef>
              <a:spcAft>
                <a:spcPts val="0"/>
              </a:spcAft>
              <a:buClr>
                <a:schemeClr val="accent1"/>
              </a:buClr>
              <a:buSzPts val="1300"/>
              <a:buChar char="●"/>
            </a:pPr>
            <a:r>
              <a:rPr b="1" lang="en" sz="1300">
                <a:solidFill>
                  <a:schemeClr val="accent1"/>
                </a:solidFill>
                <a:latin typeface="Inter Tight"/>
                <a:ea typeface="Inter Tight"/>
                <a:cs typeface="Inter Tight"/>
                <a:sym typeface="Inter Tight"/>
              </a:rPr>
              <a:t>Rachel Saidi</a:t>
            </a:r>
            <a:r>
              <a:rPr lang="en" sz="1300">
                <a:solidFill>
                  <a:schemeClr val="accent1"/>
                </a:solidFill>
                <a:latin typeface="Inter Tight"/>
                <a:ea typeface="Inter Tight"/>
                <a:cs typeface="Inter Tight"/>
                <a:sym typeface="Inter Tight"/>
              </a:rPr>
              <a:t> – For introducing me to visualizations and laying a strong foundation from the beginning </a:t>
            </a:r>
            <a:endParaRPr sz="1300">
              <a:solidFill>
                <a:schemeClr val="accent1"/>
              </a:solidFill>
              <a:latin typeface="Inter Tight"/>
              <a:ea typeface="Inter Tight"/>
              <a:cs typeface="Inter Tight"/>
              <a:sym typeface="Inter Tight"/>
            </a:endParaRPr>
          </a:p>
          <a:p>
            <a:pPr indent="-311150" lvl="0" marL="457200" rtl="0" algn="l">
              <a:lnSpc>
                <a:spcPct val="115000"/>
              </a:lnSpc>
              <a:spcBef>
                <a:spcPts val="0"/>
              </a:spcBef>
              <a:spcAft>
                <a:spcPts val="0"/>
              </a:spcAft>
              <a:buClr>
                <a:schemeClr val="accent1"/>
              </a:buClr>
              <a:buSzPts val="1300"/>
              <a:buFont typeface="Inter Tight"/>
              <a:buChar char="●"/>
            </a:pPr>
            <a:r>
              <a:rPr b="1" lang="en" sz="1300">
                <a:solidFill>
                  <a:schemeClr val="accent1"/>
                </a:solidFill>
                <a:latin typeface="Inter Tight"/>
                <a:ea typeface="Inter Tight"/>
                <a:cs typeface="Inter Tight"/>
                <a:sym typeface="Inter Tight"/>
              </a:rPr>
              <a:t>Mais Mouaffak Alraee </a:t>
            </a:r>
            <a:r>
              <a:rPr lang="en" sz="1300">
                <a:solidFill>
                  <a:schemeClr val="accent1"/>
                </a:solidFill>
                <a:latin typeface="Inter Tight"/>
                <a:ea typeface="Inter Tight"/>
                <a:cs typeface="Inter Tight"/>
                <a:sym typeface="Inter Tight"/>
              </a:rPr>
              <a:t>- For helping me learn the basics on programming with RStudio from the beginning</a:t>
            </a:r>
            <a:endParaRPr sz="1300">
              <a:solidFill>
                <a:schemeClr val="accent1"/>
              </a:solidFill>
              <a:latin typeface="Inter Tight"/>
              <a:ea typeface="Inter Tight"/>
              <a:cs typeface="Inter Tight"/>
              <a:sym typeface="Inter Tight"/>
            </a:endParaRPr>
          </a:p>
          <a:p>
            <a:pPr indent="-311150" lvl="0" marL="457200" rtl="0" algn="l">
              <a:lnSpc>
                <a:spcPct val="115000"/>
              </a:lnSpc>
              <a:spcBef>
                <a:spcPts val="0"/>
              </a:spcBef>
              <a:spcAft>
                <a:spcPts val="0"/>
              </a:spcAft>
              <a:buClr>
                <a:schemeClr val="accent1"/>
              </a:buClr>
              <a:buSzPts val="1300"/>
              <a:buChar char="●"/>
            </a:pPr>
            <a:r>
              <a:rPr b="1" lang="en" sz="1300">
                <a:solidFill>
                  <a:schemeClr val="accent1"/>
                </a:solidFill>
                <a:latin typeface="Inter Tight"/>
                <a:ea typeface="Inter Tight"/>
                <a:cs typeface="Inter Tight"/>
                <a:sym typeface="Inter Tight"/>
              </a:rPr>
              <a:t>Lori Perine</a:t>
            </a:r>
            <a:r>
              <a:rPr lang="en" sz="1300">
                <a:solidFill>
                  <a:schemeClr val="accent1"/>
                </a:solidFill>
                <a:latin typeface="Inter Tight"/>
                <a:ea typeface="Inter Tight"/>
                <a:cs typeface="Inter Tight"/>
                <a:sym typeface="Inter Tight"/>
              </a:rPr>
              <a:t> – For her continued guidance, support, and feedback throughout this project.</a:t>
            </a:r>
            <a:endParaRPr b="1" sz="1200">
              <a:solidFill>
                <a:schemeClr val="accent1"/>
              </a:solidFill>
              <a:latin typeface="Inter Tight"/>
              <a:ea typeface="Inter Tight"/>
              <a:cs typeface="Inter Tight"/>
              <a:sym typeface="Inter Tight"/>
            </a:endParaRPr>
          </a:p>
          <a:p>
            <a:pPr indent="0" lvl="0" marL="0" rtl="0" algn="l">
              <a:lnSpc>
                <a:spcPct val="115000"/>
              </a:lnSpc>
              <a:spcBef>
                <a:spcPts val="1200"/>
              </a:spcBef>
              <a:spcAft>
                <a:spcPts val="0"/>
              </a:spcAft>
              <a:buNone/>
            </a:pPr>
            <a:r>
              <a:rPr b="1" lang="en" sz="1300" u="sng">
                <a:solidFill>
                  <a:schemeClr val="accent1"/>
                </a:solidFill>
                <a:latin typeface="Inter Tight"/>
                <a:ea typeface="Inter Tight"/>
                <a:cs typeface="Inter Tight"/>
                <a:sym typeface="Inter Tight"/>
              </a:rPr>
              <a:t>Mentors at Montgomery College &amp; Montgomery County Alcohol and Beverage Services (ABS)</a:t>
            </a:r>
            <a:endParaRPr b="1" sz="1300" u="sng">
              <a:solidFill>
                <a:schemeClr val="accent1"/>
              </a:solidFill>
              <a:latin typeface="Inter Tight"/>
              <a:ea typeface="Inter Tight"/>
              <a:cs typeface="Inter Tight"/>
              <a:sym typeface="Inter Tight"/>
            </a:endParaRPr>
          </a:p>
          <a:p>
            <a:pPr indent="-311150" lvl="0" marL="457200" rtl="0" algn="l">
              <a:lnSpc>
                <a:spcPct val="115000"/>
              </a:lnSpc>
              <a:spcBef>
                <a:spcPts val="1200"/>
              </a:spcBef>
              <a:spcAft>
                <a:spcPts val="0"/>
              </a:spcAft>
              <a:buClr>
                <a:schemeClr val="accent1"/>
              </a:buClr>
              <a:buSzPts val="1300"/>
              <a:buFont typeface="Inter Tight"/>
              <a:buChar char="●"/>
            </a:pPr>
            <a:r>
              <a:rPr b="1" lang="en" sz="1300">
                <a:solidFill>
                  <a:schemeClr val="accent1"/>
                </a:solidFill>
                <a:latin typeface="Inter Tight"/>
                <a:ea typeface="Inter Tight"/>
                <a:cs typeface="Inter Tight"/>
                <a:sym typeface="Inter Tight"/>
              </a:rPr>
              <a:t>Victoria Liu</a:t>
            </a:r>
            <a:endParaRPr b="1" sz="1300">
              <a:solidFill>
                <a:schemeClr val="accent1"/>
              </a:solidFill>
              <a:latin typeface="Inter Tight"/>
              <a:ea typeface="Inter Tight"/>
              <a:cs typeface="Inter Tight"/>
              <a:sym typeface="Inter Tight"/>
            </a:endParaRPr>
          </a:p>
          <a:p>
            <a:pPr indent="-311150" lvl="0" marL="457200" rtl="0" algn="l">
              <a:lnSpc>
                <a:spcPct val="115000"/>
              </a:lnSpc>
              <a:spcBef>
                <a:spcPts val="0"/>
              </a:spcBef>
              <a:spcAft>
                <a:spcPts val="0"/>
              </a:spcAft>
              <a:buClr>
                <a:schemeClr val="accent1"/>
              </a:buClr>
              <a:buSzPts val="1300"/>
              <a:buFont typeface="Inter Tight"/>
              <a:buChar char="●"/>
            </a:pPr>
            <a:r>
              <a:rPr b="1" lang="en" sz="1300">
                <a:solidFill>
                  <a:schemeClr val="accent1"/>
                </a:solidFill>
                <a:latin typeface="Inter Tight"/>
                <a:ea typeface="Inter Tight"/>
                <a:cs typeface="Inter Tight"/>
                <a:sym typeface="Inter Tight"/>
              </a:rPr>
              <a:t>Kori Wenman</a:t>
            </a:r>
            <a:endParaRPr b="1" sz="1300">
              <a:solidFill>
                <a:schemeClr val="accent1"/>
              </a:solidFill>
              <a:latin typeface="Inter Tight"/>
              <a:ea typeface="Inter Tight"/>
              <a:cs typeface="Inter Tight"/>
              <a:sym typeface="Inter Tight"/>
            </a:endParaRPr>
          </a:p>
          <a:p>
            <a:pPr indent="-311150" lvl="0" marL="457200" rtl="0" algn="l">
              <a:lnSpc>
                <a:spcPct val="115000"/>
              </a:lnSpc>
              <a:spcBef>
                <a:spcPts val="0"/>
              </a:spcBef>
              <a:spcAft>
                <a:spcPts val="0"/>
              </a:spcAft>
              <a:buClr>
                <a:schemeClr val="accent1"/>
              </a:buClr>
              <a:buSzPts val="1300"/>
              <a:buFont typeface="Inter Tight"/>
              <a:buChar char="●"/>
            </a:pPr>
            <a:r>
              <a:rPr b="1" lang="en" sz="1300">
                <a:solidFill>
                  <a:schemeClr val="accent1"/>
                </a:solidFill>
                <a:latin typeface="Inter Tight"/>
                <a:ea typeface="Inter Tight"/>
                <a:cs typeface="Inter Tight"/>
                <a:sym typeface="Inter Tight"/>
              </a:rPr>
              <a:t>Le Guellec</a:t>
            </a:r>
            <a:endParaRPr b="1" sz="1300">
              <a:solidFill>
                <a:schemeClr val="accent1"/>
              </a:solidFill>
              <a:latin typeface="Inter Tight"/>
              <a:ea typeface="Inter Tight"/>
              <a:cs typeface="Inter Tight"/>
              <a:sym typeface="Inter Tight"/>
            </a:endParaRPr>
          </a:p>
          <a:p>
            <a:pPr indent="-311150" lvl="0" marL="457200" rtl="0" algn="l">
              <a:lnSpc>
                <a:spcPct val="115000"/>
              </a:lnSpc>
              <a:spcBef>
                <a:spcPts val="0"/>
              </a:spcBef>
              <a:spcAft>
                <a:spcPts val="0"/>
              </a:spcAft>
              <a:buClr>
                <a:schemeClr val="accent1"/>
              </a:buClr>
              <a:buSzPts val="1300"/>
              <a:buChar char="●"/>
            </a:pPr>
            <a:r>
              <a:rPr b="1" lang="en" sz="1300">
                <a:solidFill>
                  <a:schemeClr val="accent1"/>
                </a:solidFill>
                <a:latin typeface="Inter Tight"/>
                <a:ea typeface="Inter Tight"/>
                <a:cs typeface="Inter Tight"/>
                <a:sym typeface="Inter Tight"/>
              </a:rPr>
              <a:t>Naveen Gattoju</a:t>
            </a:r>
            <a:br>
              <a:rPr b="1" lang="en" sz="1300">
                <a:solidFill>
                  <a:schemeClr val="accent1"/>
                </a:solidFill>
                <a:latin typeface="Inter Tight"/>
                <a:ea typeface="Inter Tight"/>
                <a:cs typeface="Inter Tight"/>
                <a:sym typeface="Inter Tight"/>
              </a:rPr>
            </a:br>
            <a:r>
              <a:rPr lang="en" sz="1300">
                <a:solidFill>
                  <a:schemeClr val="accent1"/>
                </a:solidFill>
                <a:latin typeface="Inter Tight"/>
                <a:ea typeface="Inter Tight"/>
                <a:cs typeface="Inter Tight"/>
                <a:sym typeface="Inter Tight"/>
              </a:rPr>
              <a:t>Thank you for your time, insights, and guidance during this project. Your perspectives and feedback on the planning for our algorithm and data access were critical to the success of this project.</a:t>
            </a:r>
            <a:endParaRPr sz="1300">
              <a:solidFill>
                <a:schemeClr val="accent1"/>
              </a:solidFill>
              <a:latin typeface="Inter Tight"/>
              <a:ea typeface="Inter Tight"/>
              <a:cs typeface="Inter Tight"/>
              <a:sym typeface="Inter Tight"/>
            </a:endParaRPr>
          </a:p>
          <a:p>
            <a:pPr indent="0" lvl="0" marL="0" rtl="0" algn="l">
              <a:lnSpc>
                <a:spcPct val="115000"/>
              </a:lnSpc>
              <a:spcBef>
                <a:spcPts val="1200"/>
              </a:spcBef>
              <a:spcAft>
                <a:spcPts val="0"/>
              </a:spcAft>
              <a:buNone/>
            </a:pPr>
            <a:r>
              <a:rPr b="1" lang="en" sz="1300" u="sng">
                <a:solidFill>
                  <a:schemeClr val="accent1"/>
                </a:solidFill>
                <a:latin typeface="Inter Tight"/>
                <a:ea typeface="Inter Tight"/>
                <a:cs typeface="Inter Tight"/>
                <a:sym typeface="Inter Tight"/>
              </a:rPr>
              <a:t>Peer Support</a:t>
            </a:r>
            <a:endParaRPr b="1" sz="1300" u="sng">
              <a:solidFill>
                <a:schemeClr val="accent1"/>
              </a:solidFill>
              <a:latin typeface="Inter Tight"/>
              <a:ea typeface="Inter Tight"/>
              <a:cs typeface="Inter Tight"/>
              <a:sym typeface="Inter Tight"/>
            </a:endParaRPr>
          </a:p>
          <a:p>
            <a:pPr indent="-298450" lvl="0" marL="457200" rtl="0" algn="l">
              <a:lnSpc>
                <a:spcPct val="115000"/>
              </a:lnSpc>
              <a:spcBef>
                <a:spcPts val="1200"/>
              </a:spcBef>
              <a:spcAft>
                <a:spcPts val="0"/>
              </a:spcAft>
              <a:buClr>
                <a:schemeClr val="accent1"/>
              </a:buClr>
              <a:buSzPts val="1100"/>
              <a:buChar char="●"/>
            </a:pPr>
            <a:r>
              <a:rPr b="1" lang="en" sz="1300">
                <a:solidFill>
                  <a:schemeClr val="accent1"/>
                </a:solidFill>
                <a:latin typeface="Inter Tight"/>
                <a:ea typeface="Inter Tight"/>
                <a:cs typeface="Inter Tight"/>
                <a:sym typeface="Inter Tight"/>
              </a:rPr>
              <a:t>Emilio Difilippantonio</a:t>
            </a:r>
            <a:r>
              <a:rPr lang="en" sz="1300">
                <a:solidFill>
                  <a:schemeClr val="accent1"/>
                </a:solidFill>
                <a:latin typeface="Inter Tight"/>
                <a:ea typeface="Inter Tight"/>
                <a:cs typeface="Inter Tight"/>
                <a:sym typeface="Inter Tight"/>
              </a:rPr>
              <a:t> – A fellow student working on a similar project with ABS. His ideas, feedback, and collaboration were valuable— thank you for being a great partner and creative thinker throughout this journey.</a:t>
            </a:r>
            <a:br>
              <a:rPr lang="en" sz="1100">
                <a:solidFill>
                  <a:schemeClr val="accent1"/>
                </a:solidFill>
              </a:rPr>
            </a:br>
            <a:endParaRPr sz="1300">
              <a:solidFill>
                <a:schemeClr val="accent1"/>
              </a:solidFill>
              <a:latin typeface="Gabarito"/>
              <a:ea typeface="Gabarito"/>
              <a:cs typeface="Gabarito"/>
              <a:sym typeface="Gabar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716" name="Shape 716"/>
        <p:cNvGrpSpPr/>
        <p:nvPr/>
      </p:nvGrpSpPr>
      <p:grpSpPr>
        <a:xfrm>
          <a:off x="0" y="0"/>
          <a:ext cx="0" cy="0"/>
          <a:chOff x="0" y="0"/>
          <a:chExt cx="0" cy="0"/>
        </a:xfrm>
      </p:grpSpPr>
      <p:sp>
        <p:nvSpPr>
          <p:cNvPr id="717" name="Google Shape;717;p6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718" name="Google Shape;718;p68"/>
          <p:cNvSpPr txBox="1"/>
          <p:nvPr>
            <p:ph type="title"/>
          </p:nvPr>
        </p:nvSpPr>
        <p:spPr>
          <a:xfrm>
            <a:off x="3142700" y="2263950"/>
            <a:ext cx="2588100" cy="1046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0B5394"/>
                </a:solidFill>
              </a:rPr>
              <a:t>End!</a:t>
            </a:r>
            <a:br>
              <a:rPr lang="en">
                <a:solidFill>
                  <a:srgbClr val="0B5394"/>
                </a:solidFill>
              </a:rPr>
            </a:br>
            <a:r>
              <a:rPr lang="en">
                <a:solidFill>
                  <a:srgbClr val="0B5394"/>
                </a:solidFill>
              </a:rPr>
              <a:t>Questions?</a:t>
            </a:r>
            <a:endParaRPr>
              <a:solidFill>
                <a:srgbClr val="0B5394"/>
              </a:solidFill>
            </a:endParaRPr>
          </a:p>
        </p:txBody>
      </p:sp>
      <p:sp>
        <p:nvSpPr>
          <p:cNvPr id="719" name="Google Shape;719;p68"/>
          <p:cNvSpPr/>
          <p:nvPr/>
        </p:nvSpPr>
        <p:spPr>
          <a:xfrm>
            <a:off x="1358025" y="741050"/>
            <a:ext cx="1824717" cy="1383567"/>
          </a:xfrm>
          <a:custGeom>
            <a:rect b="b" l="l" r="r" t="t"/>
            <a:pathLst>
              <a:path extrusionOk="0" h="68877" w="96063">
                <a:moveTo>
                  <a:pt x="264" y="41773"/>
                </a:moveTo>
                <a:cubicBezTo>
                  <a:pt x="-3754" y="52958"/>
                  <a:pt x="53173" y="74389"/>
                  <a:pt x="68577" y="67491"/>
                </a:cubicBezTo>
                <a:cubicBezTo>
                  <a:pt x="83981" y="60593"/>
                  <a:pt x="104073" y="4670"/>
                  <a:pt x="92687" y="384"/>
                </a:cubicBezTo>
                <a:cubicBezTo>
                  <a:pt x="81302" y="-3902"/>
                  <a:pt x="4282" y="30589"/>
                  <a:pt x="264" y="41773"/>
                </a:cubicBezTo>
                <a:close/>
              </a:path>
            </a:pathLst>
          </a:custGeom>
          <a:solidFill>
            <a:srgbClr val="073763"/>
          </a:solidFill>
          <a:ln cap="flat" cmpd="sng" w="9525">
            <a:solidFill>
              <a:schemeClr val="lt1"/>
            </a:solidFill>
            <a:prstDash val="solid"/>
            <a:round/>
            <a:headEnd len="med" w="med" type="none"/>
            <a:tailEnd len="med" w="med" type="none"/>
          </a:ln>
        </p:spPr>
      </p:sp>
      <p:sp>
        <p:nvSpPr>
          <p:cNvPr id="720" name="Google Shape;720;p68"/>
          <p:cNvSpPr/>
          <p:nvPr/>
        </p:nvSpPr>
        <p:spPr>
          <a:xfrm rot="10800000">
            <a:off x="6020270" y="2999028"/>
            <a:ext cx="1806705" cy="1401647"/>
          </a:xfrm>
          <a:custGeom>
            <a:rect b="b" l="l" r="r" t="t"/>
            <a:pathLst>
              <a:path extrusionOk="0" h="68877" w="96063">
                <a:moveTo>
                  <a:pt x="264" y="41773"/>
                </a:moveTo>
                <a:cubicBezTo>
                  <a:pt x="-3754" y="52958"/>
                  <a:pt x="53173" y="74389"/>
                  <a:pt x="68577" y="67491"/>
                </a:cubicBezTo>
                <a:cubicBezTo>
                  <a:pt x="83981" y="60593"/>
                  <a:pt x="104073" y="4670"/>
                  <a:pt x="92687" y="384"/>
                </a:cubicBezTo>
                <a:cubicBezTo>
                  <a:pt x="81302" y="-3902"/>
                  <a:pt x="4282" y="30589"/>
                  <a:pt x="264" y="41773"/>
                </a:cubicBezTo>
                <a:close/>
              </a:path>
            </a:pathLst>
          </a:custGeom>
          <a:solidFill>
            <a:srgbClr val="073763"/>
          </a:solidFill>
          <a:ln cap="flat" cmpd="sng" w="9525">
            <a:solidFill>
              <a:schemeClr val="lt1"/>
            </a:solidFill>
            <a:prstDash val="solid"/>
            <a:round/>
            <a:headEnd len="med" w="med" type="none"/>
            <a:tailEnd len="med" w="med" type="none"/>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73" name="Shape 373"/>
        <p:cNvGrpSpPr/>
        <p:nvPr/>
      </p:nvGrpSpPr>
      <p:grpSpPr>
        <a:xfrm>
          <a:off x="0" y="0"/>
          <a:ext cx="0" cy="0"/>
          <a:chOff x="0" y="0"/>
          <a:chExt cx="0" cy="0"/>
        </a:xfrm>
      </p:grpSpPr>
      <p:sp>
        <p:nvSpPr>
          <p:cNvPr id="374" name="Google Shape;374;p53"/>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75" name="Google Shape;375;p53"/>
          <p:cNvSpPr txBox="1"/>
          <p:nvPr>
            <p:ph type="title"/>
          </p:nvPr>
        </p:nvSpPr>
        <p:spPr>
          <a:xfrm>
            <a:off x="192950" y="367475"/>
            <a:ext cx="3487200" cy="57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
                <a:solidFill>
                  <a:srgbClr val="0000FF"/>
                </a:solidFill>
                <a:latin typeface="Roboto SemiBold"/>
                <a:ea typeface="Roboto SemiBold"/>
                <a:cs typeface="Roboto SemiBold"/>
                <a:sym typeface="Roboto SemiBold"/>
              </a:rPr>
              <a:t>OVERVIEW / GOAL</a:t>
            </a:r>
            <a:endParaRPr i="1">
              <a:solidFill>
                <a:srgbClr val="0000FF"/>
              </a:solidFill>
              <a:latin typeface="Roboto SemiBold"/>
              <a:ea typeface="Roboto SemiBold"/>
              <a:cs typeface="Roboto SemiBold"/>
              <a:sym typeface="Roboto SemiBold"/>
            </a:endParaRPr>
          </a:p>
        </p:txBody>
      </p:sp>
      <p:sp>
        <p:nvSpPr>
          <p:cNvPr id="376" name="Google Shape;376;p53"/>
          <p:cNvSpPr txBox="1"/>
          <p:nvPr>
            <p:ph idx="1" type="body"/>
          </p:nvPr>
        </p:nvSpPr>
        <p:spPr>
          <a:xfrm>
            <a:off x="291350" y="942275"/>
            <a:ext cx="7004100" cy="1539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0B5394"/>
                </a:solidFill>
              </a:rPr>
              <a:t>OVERALL PROBLEM:  </a:t>
            </a:r>
            <a:r>
              <a:rPr lang="en">
                <a:solidFill>
                  <a:srgbClr val="0B5394"/>
                </a:solidFill>
              </a:rPr>
              <a:t>Stores in MOCO County have either </a:t>
            </a:r>
            <a:r>
              <a:rPr lang="en" u="sng">
                <a:solidFill>
                  <a:srgbClr val="0B5394"/>
                </a:solidFill>
              </a:rPr>
              <a:t>too much</a:t>
            </a:r>
            <a:r>
              <a:rPr lang="en">
                <a:solidFill>
                  <a:srgbClr val="0B5394"/>
                </a:solidFill>
              </a:rPr>
              <a:t> (🥴) or </a:t>
            </a:r>
            <a:r>
              <a:rPr lang="en" u="sng">
                <a:solidFill>
                  <a:srgbClr val="0B5394"/>
                </a:solidFill>
              </a:rPr>
              <a:t>too little</a:t>
            </a:r>
            <a:r>
              <a:rPr lang="en">
                <a:solidFill>
                  <a:srgbClr val="0B5394"/>
                </a:solidFill>
              </a:rPr>
              <a:t> (😫) inventory of alcohol.</a:t>
            </a:r>
            <a:endParaRPr>
              <a:solidFill>
                <a:srgbClr val="0B5394"/>
              </a:solidFill>
            </a:endParaRPr>
          </a:p>
          <a:p>
            <a:pPr indent="0" lvl="0" marL="0" rtl="0" algn="l">
              <a:spcBef>
                <a:spcPts val="1200"/>
              </a:spcBef>
              <a:spcAft>
                <a:spcPts val="0"/>
              </a:spcAft>
              <a:buNone/>
            </a:pPr>
            <a:r>
              <a:rPr lang="en">
                <a:solidFill>
                  <a:srgbClr val="351C75"/>
                </a:solidFill>
              </a:rPr>
              <a:t>TOO MUCH = </a:t>
            </a:r>
            <a:r>
              <a:rPr b="1" i="1" lang="en">
                <a:solidFill>
                  <a:srgbClr val="351C75"/>
                </a:solidFill>
              </a:rPr>
              <a:t>Waste!</a:t>
            </a:r>
            <a:endParaRPr b="1" i="1">
              <a:solidFill>
                <a:srgbClr val="351C75"/>
              </a:solidFill>
            </a:endParaRPr>
          </a:p>
          <a:p>
            <a:pPr indent="0" lvl="0" marL="0" rtl="0" algn="l">
              <a:spcBef>
                <a:spcPts val="1200"/>
              </a:spcBef>
              <a:spcAft>
                <a:spcPts val="1200"/>
              </a:spcAft>
              <a:buNone/>
            </a:pPr>
            <a:r>
              <a:rPr lang="en">
                <a:solidFill>
                  <a:srgbClr val="351C75"/>
                </a:solidFill>
              </a:rPr>
              <a:t>TOO LITTLE = </a:t>
            </a:r>
            <a:r>
              <a:rPr b="1" i="1" lang="en">
                <a:solidFill>
                  <a:srgbClr val="351C75"/>
                </a:solidFill>
              </a:rPr>
              <a:t>Lost sales!</a:t>
            </a:r>
            <a:endParaRPr b="1" i="1">
              <a:solidFill>
                <a:srgbClr val="351C75"/>
              </a:solidFill>
            </a:endParaRPr>
          </a:p>
        </p:txBody>
      </p:sp>
      <p:pic>
        <p:nvPicPr>
          <p:cNvPr descr="5 Retail Inventory Nightmares (And How You Can Avoid Them)" id="377" name="Google Shape;377;p53"/>
          <p:cNvPicPr preferRelativeResize="0"/>
          <p:nvPr/>
        </p:nvPicPr>
        <p:blipFill>
          <a:blip r:embed="rId3">
            <a:alphaModFix/>
          </a:blip>
          <a:stretch>
            <a:fillRect/>
          </a:stretch>
        </p:blipFill>
        <p:spPr>
          <a:xfrm>
            <a:off x="3805413" y="1382150"/>
            <a:ext cx="1874765" cy="1055025"/>
          </a:xfrm>
          <a:prstGeom prst="rect">
            <a:avLst/>
          </a:prstGeom>
          <a:noFill/>
          <a:ln>
            <a:noFill/>
          </a:ln>
        </p:spPr>
      </p:pic>
      <p:pic>
        <p:nvPicPr>
          <p:cNvPr descr="Inventory Icon Isometric Images – Browse 2,171 Stock Photos, Vectors, and  Video | Adobe Stock" id="378" name="Google Shape;378;p53"/>
          <p:cNvPicPr preferRelativeResize="0"/>
          <p:nvPr/>
        </p:nvPicPr>
        <p:blipFill>
          <a:blip r:embed="rId4">
            <a:alphaModFix/>
          </a:blip>
          <a:stretch>
            <a:fillRect/>
          </a:stretch>
        </p:blipFill>
        <p:spPr>
          <a:xfrm>
            <a:off x="6006750" y="1498359"/>
            <a:ext cx="1938425" cy="938815"/>
          </a:xfrm>
          <a:prstGeom prst="rect">
            <a:avLst/>
          </a:prstGeom>
          <a:noFill/>
          <a:ln>
            <a:noFill/>
          </a:ln>
        </p:spPr>
      </p:pic>
      <p:sp>
        <p:nvSpPr>
          <p:cNvPr id="379" name="Google Shape;379;p53"/>
          <p:cNvSpPr txBox="1"/>
          <p:nvPr/>
        </p:nvSpPr>
        <p:spPr>
          <a:xfrm>
            <a:off x="291350" y="2712400"/>
            <a:ext cx="6232800" cy="7143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200"/>
              </a:spcBef>
              <a:spcAft>
                <a:spcPts val="0"/>
              </a:spcAft>
              <a:buClr>
                <a:srgbClr val="073763"/>
              </a:buClr>
              <a:buSzPts val="1300"/>
              <a:buFont typeface="Inter Tight"/>
              <a:buChar char="●"/>
            </a:pPr>
            <a:r>
              <a:rPr b="1" lang="en" sz="1600">
                <a:solidFill>
                  <a:srgbClr val="073763"/>
                </a:solidFill>
                <a:highlight>
                  <a:srgbClr val="FFF2CC"/>
                </a:highlight>
                <a:latin typeface="Inter Tight"/>
                <a:ea typeface="Inter Tight"/>
                <a:cs typeface="Inter Tight"/>
                <a:sym typeface="Inter Tight"/>
              </a:rPr>
              <a:t>Goal🎯: Making a BETTER inventory algorithm to find JUST the right amount of stock level for each product!</a:t>
            </a:r>
            <a:endParaRPr b="1" sz="1600">
              <a:solidFill>
                <a:srgbClr val="073763"/>
              </a:solidFill>
              <a:highlight>
                <a:srgbClr val="FFF2CC"/>
              </a:highlight>
              <a:latin typeface="Inter Tight"/>
              <a:ea typeface="Inter Tight"/>
              <a:cs typeface="Inter Tight"/>
              <a:sym typeface="Inter Tight"/>
            </a:endParaRPr>
          </a:p>
        </p:txBody>
      </p:sp>
      <p:cxnSp>
        <p:nvCxnSpPr>
          <p:cNvPr id="380" name="Google Shape;380;p53"/>
          <p:cNvCxnSpPr/>
          <p:nvPr/>
        </p:nvCxnSpPr>
        <p:spPr>
          <a:xfrm>
            <a:off x="346050" y="2621100"/>
            <a:ext cx="6218400" cy="0"/>
          </a:xfrm>
          <a:prstGeom prst="straightConnector1">
            <a:avLst/>
          </a:prstGeom>
          <a:noFill/>
          <a:ln cap="flat" cmpd="sng" w="9525">
            <a:solidFill>
              <a:schemeClr val="accent1"/>
            </a:solidFill>
            <a:prstDash val="solid"/>
            <a:round/>
            <a:headEnd len="med" w="med" type="none"/>
            <a:tailEnd len="med" w="med" type="none"/>
          </a:ln>
        </p:spPr>
      </p:cxnSp>
      <p:sp>
        <p:nvSpPr>
          <p:cNvPr id="381" name="Google Shape;381;p53"/>
          <p:cNvSpPr txBox="1"/>
          <p:nvPr/>
        </p:nvSpPr>
        <p:spPr>
          <a:xfrm>
            <a:off x="291350" y="3476700"/>
            <a:ext cx="6232800" cy="7143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200"/>
              </a:spcBef>
              <a:spcAft>
                <a:spcPts val="0"/>
              </a:spcAft>
              <a:buClr>
                <a:srgbClr val="073763"/>
              </a:buClr>
              <a:buSzPts val="1300"/>
              <a:buFont typeface="Inter Tight"/>
              <a:buChar char="●"/>
            </a:pPr>
            <a:r>
              <a:rPr b="1" lang="en" sz="1600">
                <a:solidFill>
                  <a:srgbClr val="073763"/>
                </a:solidFill>
                <a:highlight>
                  <a:srgbClr val="FFF2CC"/>
                </a:highlight>
                <a:latin typeface="Inter Tight"/>
                <a:ea typeface="Inter Tight"/>
                <a:cs typeface="Inter Tight"/>
                <a:sym typeface="Inter Tight"/>
              </a:rPr>
              <a:t>Solution</a:t>
            </a:r>
            <a:r>
              <a:rPr b="1" lang="en" sz="1600">
                <a:solidFill>
                  <a:srgbClr val="073763"/>
                </a:solidFill>
                <a:highlight>
                  <a:srgbClr val="FFF2CC"/>
                </a:highlight>
                <a:latin typeface="Inter Tight"/>
                <a:ea typeface="Inter Tight"/>
                <a:cs typeface="Inter Tight"/>
                <a:sym typeface="Inter Tight"/>
              </a:rPr>
              <a:t>💡</a:t>
            </a:r>
            <a:r>
              <a:rPr b="1" lang="en" sz="1600">
                <a:solidFill>
                  <a:srgbClr val="073763"/>
                </a:solidFill>
                <a:highlight>
                  <a:srgbClr val="FFF2CC"/>
                </a:highlight>
                <a:latin typeface="Inter Tight"/>
                <a:ea typeface="Inter Tight"/>
                <a:cs typeface="Inter Tight"/>
                <a:sym typeface="Inter Tight"/>
              </a:rPr>
              <a:t>: </a:t>
            </a:r>
            <a:r>
              <a:rPr i="1" lang="en" sz="1600">
                <a:solidFill>
                  <a:srgbClr val="073763"/>
                </a:solidFill>
                <a:highlight>
                  <a:srgbClr val="FFF2CC"/>
                </a:highlight>
                <a:latin typeface="Inter Tight"/>
                <a:ea typeface="Inter Tight"/>
                <a:cs typeface="Inter Tight"/>
                <a:sym typeface="Inter Tight"/>
              </a:rPr>
              <a:t>Using </a:t>
            </a:r>
            <a:r>
              <a:rPr b="1" lang="en" sz="1600">
                <a:solidFill>
                  <a:srgbClr val="073763"/>
                </a:solidFill>
                <a:highlight>
                  <a:srgbClr val="FFF2CC"/>
                </a:highlight>
                <a:latin typeface="Inter Tight"/>
                <a:ea typeface="Inter Tight"/>
                <a:cs typeface="Inter Tight"/>
                <a:sym typeface="Inter Tight"/>
              </a:rPr>
              <a:t>weekly 2024 data </a:t>
            </a:r>
            <a:r>
              <a:rPr lang="en" sz="1600">
                <a:solidFill>
                  <a:srgbClr val="073763"/>
                </a:solidFill>
                <a:highlight>
                  <a:srgbClr val="FFF2CC"/>
                </a:highlight>
                <a:latin typeface="Inter Tight"/>
                <a:ea typeface="Inter Tight"/>
                <a:cs typeface="Inter Tight"/>
                <a:sym typeface="Inter Tight"/>
              </a:rPr>
              <a:t>to explore</a:t>
            </a:r>
            <a:r>
              <a:rPr b="1" lang="en" sz="1600">
                <a:solidFill>
                  <a:srgbClr val="073763"/>
                </a:solidFill>
                <a:highlight>
                  <a:srgbClr val="FFF2CC"/>
                </a:highlight>
                <a:latin typeface="Inter Tight"/>
                <a:ea typeface="Inter Tight"/>
                <a:cs typeface="Inter Tight"/>
                <a:sym typeface="Inter Tight"/>
              </a:rPr>
              <a:t> </a:t>
            </a:r>
            <a:r>
              <a:rPr b="1" lang="en" sz="1600">
                <a:solidFill>
                  <a:srgbClr val="073763"/>
                </a:solidFill>
                <a:highlight>
                  <a:srgbClr val="FFF2CC"/>
                </a:highlight>
                <a:latin typeface="Inter Tight"/>
                <a:ea typeface="Inter Tight"/>
                <a:cs typeface="Inter Tight"/>
                <a:sym typeface="Inter Tight"/>
              </a:rPr>
              <a:t>patterns and build</a:t>
            </a:r>
            <a:r>
              <a:rPr b="1" lang="en" sz="1600">
                <a:solidFill>
                  <a:srgbClr val="073763"/>
                </a:solidFill>
                <a:highlight>
                  <a:srgbClr val="FFF2CC"/>
                </a:highlight>
                <a:latin typeface="Inter Tight"/>
                <a:ea typeface="Inter Tight"/>
                <a:cs typeface="Inter Tight"/>
                <a:sym typeface="Inter Tight"/>
              </a:rPr>
              <a:t> logic from HIGH, MEDIUM, and LOW volume stores!</a:t>
            </a:r>
            <a:endParaRPr b="1" sz="1600">
              <a:solidFill>
                <a:srgbClr val="073763"/>
              </a:solidFill>
              <a:highlight>
                <a:srgbClr val="FFF2CC"/>
              </a:highlight>
              <a:latin typeface="Inter Tight"/>
              <a:ea typeface="Inter Tight"/>
              <a:cs typeface="Inter Tight"/>
              <a:sym typeface="Inter Tight"/>
            </a:endParaRPr>
          </a:p>
        </p:txBody>
      </p:sp>
      <p:sp>
        <p:nvSpPr>
          <p:cNvPr id="382" name="Google Shape;382;p53"/>
          <p:cNvSpPr txBox="1"/>
          <p:nvPr/>
        </p:nvSpPr>
        <p:spPr>
          <a:xfrm>
            <a:off x="3021225" y="4191000"/>
            <a:ext cx="33558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600"/>
              </a:spcBef>
              <a:spcAft>
                <a:spcPts val="0"/>
              </a:spcAft>
              <a:buClr>
                <a:srgbClr val="242424"/>
              </a:buClr>
              <a:buSzPts val="1600"/>
              <a:buFont typeface="Nunito"/>
              <a:buChar char="-"/>
            </a:pPr>
            <a:r>
              <a:rPr i="1" lang="en" sz="1600">
                <a:solidFill>
                  <a:srgbClr val="242424"/>
                </a:solidFill>
                <a:latin typeface="Inter Tight"/>
                <a:ea typeface="Inter Tight"/>
                <a:cs typeface="Inter Tight"/>
                <a:sym typeface="Inter Tight"/>
              </a:rPr>
              <a:t>E</a:t>
            </a:r>
            <a:r>
              <a:rPr i="1" lang="en" sz="1600">
                <a:solidFill>
                  <a:srgbClr val="242424"/>
                </a:solidFill>
                <a:latin typeface="Inter Tight"/>
                <a:ea typeface="Inter Tight"/>
                <a:cs typeface="Inter Tight"/>
                <a:sym typeface="Inter Tight"/>
              </a:rPr>
              <a:t>nsuring stores for ABS maintain the </a:t>
            </a:r>
            <a:r>
              <a:rPr b="1" i="1" lang="en" sz="1600" u="sng">
                <a:solidFill>
                  <a:srgbClr val="242424"/>
                </a:solidFill>
                <a:latin typeface="Inter Tight"/>
                <a:ea typeface="Inter Tight"/>
                <a:cs typeface="Inter Tight"/>
                <a:sym typeface="Inter Tight"/>
              </a:rPr>
              <a:t>BEST</a:t>
            </a:r>
            <a:r>
              <a:rPr i="1" lang="en" sz="1600">
                <a:solidFill>
                  <a:srgbClr val="242424"/>
                </a:solidFill>
                <a:latin typeface="Inter Tight"/>
                <a:ea typeface="Inter Tight"/>
                <a:cs typeface="Inter Tight"/>
                <a:sym typeface="Inter Tight"/>
              </a:rPr>
              <a:t> stock levels </a:t>
            </a:r>
            <a:endParaRPr i="1" sz="1600">
              <a:solidFill>
                <a:srgbClr val="242424"/>
              </a:solidFill>
              <a:latin typeface="Inter Tight"/>
              <a:ea typeface="Inter Tight"/>
              <a:cs typeface="Inter Tight"/>
              <a:sym typeface="Inter Tight"/>
            </a:endParaRPr>
          </a:p>
        </p:txBody>
      </p:sp>
      <p:pic>
        <p:nvPicPr>
          <p:cNvPr descr="Stock market - Free business and finance icons" id="383" name="Google Shape;383;p53"/>
          <p:cNvPicPr preferRelativeResize="0"/>
          <p:nvPr/>
        </p:nvPicPr>
        <p:blipFill>
          <a:blip r:embed="rId5">
            <a:alphaModFix/>
          </a:blip>
          <a:stretch>
            <a:fillRect/>
          </a:stretch>
        </p:blipFill>
        <p:spPr>
          <a:xfrm>
            <a:off x="6797550" y="2993260"/>
            <a:ext cx="1681201" cy="1681179"/>
          </a:xfrm>
          <a:prstGeom prst="rect">
            <a:avLst/>
          </a:prstGeom>
          <a:noFill/>
          <a:ln>
            <a:noFill/>
          </a:ln>
        </p:spPr>
      </p:pic>
      <p:sp>
        <p:nvSpPr>
          <p:cNvPr id="384" name="Google Shape;384;p53"/>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385" name="Google Shape;385;p53"/>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386" name="Google Shape;386;p53"/>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387" name="Google Shape;387;p53"/>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pic>
        <p:nvPicPr>
          <p:cNvPr descr="Montgomery Update: More People Are Getting Vaccinated and More Facilities  Are Reopening" id="388" name="Google Shape;388;p53"/>
          <p:cNvPicPr preferRelativeResize="0"/>
          <p:nvPr/>
        </p:nvPicPr>
        <p:blipFill rotWithShape="1">
          <a:blip r:embed="rId6">
            <a:alphaModFix/>
          </a:blip>
          <a:srcRect b="5985" l="0" r="0" t="7012"/>
          <a:stretch/>
        </p:blipFill>
        <p:spPr>
          <a:xfrm>
            <a:off x="77547" y="4191000"/>
            <a:ext cx="2828278" cy="938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92" name="Shape 392"/>
        <p:cNvGrpSpPr/>
        <p:nvPr/>
      </p:nvGrpSpPr>
      <p:grpSpPr>
        <a:xfrm>
          <a:off x="0" y="0"/>
          <a:ext cx="0" cy="0"/>
          <a:chOff x="0" y="0"/>
          <a:chExt cx="0" cy="0"/>
        </a:xfrm>
      </p:grpSpPr>
      <p:sp>
        <p:nvSpPr>
          <p:cNvPr id="393" name="Google Shape;393;p54"/>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94" name="Google Shape;394;p54"/>
          <p:cNvSpPr txBox="1"/>
          <p:nvPr>
            <p:ph type="title"/>
          </p:nvPr>
        </p:nvSpPr>
        <p:spPr>
          <a:xfrm>
            <a:off x="879075" y="372575"/>
            <a:ext cx="7563600" cy="57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
                <a:solidFill>
                  <a:srgbClr val="0000FF"/>
                </a:solidFill>
                <a:latin typeface="Roboto SemiBold"/>
                <a:ea typeface="Roboto SemiBold"/>
                <a:cs typeface="Roboto SemiBold"/>
                <a:sym typeface="Roboto SemiBold"/>
              </a:rPr>
              <a:t>The Data Cleaning Process - FIRST starting off! </a:t>
            </a:r>
            <a:endParaRPr i="1">
              <a:solidFill>
                <a:srgbClr val="0000FF"/>
              </a:solidFill>
              <a:latin typeface="Roboto SemiBold"/>
              <a:ea typeface="Roboto SemiBold"/>
              <a:cs typeface="Roboto SemiBold"/>
              <a:sym typeface="Roboto SemiBold"/>
            </a:endParaRPr>
          </a:p>
        </p:txBody>
      </p:sp>
      <p:sp>
        <p:nvSpPr>
          <p:cNvPr id="395" name="Google Shape;395;p54"/>
          <p:cNvSpPr txBox="1"/>
          <p:nvPr/>
        </p:nvSpPr>
        <p:spPr>
          <a:xfrm>
            <a:off x="110500" y="870075"/>
            <a:ext cx="65244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1600">
                <a:solidFill>
                  <a:srgbClr val="0B5394"/>
                </a:solidFill>
                <a:latin typeface="Inter Tight"/>
                <a:ea typeface="Inter Tight"/>
                <a:cs typeface="Inter Tight"/>
                <a:sym typeface="Inter Tight"/>
              </a:rPr>
              <a:t>📦 </a:t>
            </a:r>
            <a:r>
              <a:rPr b="1" lang="en" sz="1600">
                <a:solidFill>
                  <a:srgbClr val="0B5394"/>
                </a:solidFill>
                <a:latin typeface="Inter Tight"/>
                <a:ea typeface="Inter Tight"/>
                <a:cs typeface="Inter Tight"/>
                <a:sym typeface="Inter Tight"/>
              </a:rPr>
              <a:t>Three datasets</a:t>
            </a:r>
            <a:r>
              <a:rPr b="1" lang="en">
                <a:solidFill>
                  <a:srgbClr val="0B5394"/>
                </a:solidFill>
                <a:latin typeface="Inter Tight"/>
                <a:ea typeface="Inter Tight"/>
                <a:cs typeface="Inter Tight"/>
                <a:sym typeface="Inter Tight"/>
              </a:rPr>
              <a:t>:</a:t>
            </a:r>
            <a:r>
              <a:rPr lang="en">
                <a:solidFill>
                  <a:srgbClr val="0B5394"/>
                </a:solidFill>
                <a:latin typeface="Inter Tight"/>
                <a:ea typeface="Inter Tight"/>
                <a:cs typeface="Inter Tight"/>
                <a:sym typeface="Inter Tight"/>
              </a:rPr>
              <a:t> </a:t>
            </a:r>
            <a:r>
              <a:rPr lang="en" sz="2000">
                <a:solidFill>
                  <a:srgbClr val="0B5394"/>
                </a:solidFill>
                <a:latin typeface="Inter Tight"/>
                <a:ea typeface="Inter Tight"/>
                <a:cs typeface="Inter Tight"/>
                <a:sym typeface="Inter Tight"/>
              </a:rPr>
              <a:t>High</a:t>
            </a:r>
            <a:r>
              <a:rPr lang="en">
                <a:solidFill>
                  <a:srgbClr val="0B5394"/>
                </a:solidFill>
                <a:latin typeface="Inter Tight"/>
                <a:ea typeface="Inter Tight"/>
                <a:cs typeface="Inter Tight"/>
                <a:sym typeface="Inter Tight"/>
              </a:rPr>
              <a:t>, </a:t>
            </a:r>
            <a:r>
              <a:rPr lang="en" sz="1600">
                <a:solidFill>
                  <a:srgbClr val="0B5394"/>
                </a:solidFill>
                <a:latin typeface="Inter Tight"/>
                <a:ea typeface="Inter Tight"/>
                <a:cs typeface="Inter Tight"/>
                <a:sym typeface="Inter Tight"/>
              </a:rPr>
              <a:t>Medium</a:t>
            </a:r>
            <a:r>
              <a:rPr lang="en">
                <a:solidFill>
                  <a:srgbClr val="0B5394"/>
                </a:solidFill>
                <a:latin typeface="Inter Tight"/>
                <a:ea typeface="Inter Tight"/>
                <a:cs typeface="Inter Tight"/>
                <a:sym typeface="Inter Tight"/>
              </a:rPr>
              <a:t>, &amp; Low </a:t>
            </a:r>
            <a:r>
              <a:rPr b="1" lang="en" sz="1600">
                <a:solidFill>
                  <a:srgbClr val="0B5394"/>
                </a:solidFill>
                <a:latin typeface="Inter Tight"/>
                <a:ea typeface="Inter Tight"/>
                <a:cs typeface="Inter Tight"/>
                <a:sym typeface="Inter Tight"/>
              </a:rPr>
              <a:t>Volume Stores</a:t>
            </a:r>
            <a:endParaRPr>
              <a:solidFill>
                <a:srgbClr val="0B5394"/>
              </a:solidFill>
              <a:latin typeface="Inter Tight"/>
              <a:ea typeface="Inter Tight"/>
              <a:cs typeface="Inter Tight"/>
              <a:sym typeface="Inter Tight"/>
            </a:endParaRPr>
          </a:p>
        </p:txBody>
      </p:sp>
      <p:graphicFrame>
        <p:nvGraphicFramePr>
          <p:cNvPr id="396" name="Google Shape;396;p54"/>
          <p:cNvGraphicFramePr/>
          <p:nvPr/>
        </p:nvGraphicFramePr>
        <p:xfrm>
          <a:off x="189325" y="1388425"/>
          <a:ext cx="3000000" cy="3000000"/>
        </p:xfrm>
        <a:graphic>
          <a:graphicData uri="http://schemas.openxmlformats.org/drawingml/2006/table">
            <a:tbl>
              <a:tblPr>
                <a:noFill/>
                <a:tableStyleId>{0C40B0BE-20C0-4082-9821-154D7157F47A}</a:tableStyleId>
              </a:tblPr>
              <a:tblGrid>
                <a:gridCol w="2080200"/>
                <a:gridCol w="2641650"/>
              </a:tblGrid>
              <a:tr h="408400">
                <a:tc>
                  <a:txBody>
                    <a:bodyPr/>
                    <a:lstStyle/>
                    <a:p>
                      <a:pPr indent="0" lvl="0" marL="0" rtl="0" algn="l">
                        <a:lnSpc>
                          <a:spcPct val="100000"/>
                        </a:lnSpc>
                        <a:spcBef>
                          <a:spcPts val="0"/>
                        </a:spcBef>
                        <a:spcAft>
                          <a:spcPts val="0"/>
                        </a:spcAft>
                        <a:buNone/>
                      </a:pPr>
                      <a:r>
                        <a:rPr b="1" lang="en">
                          <a:solidFill>
                            <a:srgbClr val="3C78D8"/>
                          </a:solidFill>
                          <a:latin typeface="Calibri"/>
                          <a:ea typeface="Calibri"/>
                          <a:cs typeface="Calibri"/>
                          <a:sym typeface="Calibri"/>
                        </a:rPr>
                        <a:t>Item</a:t>
                      </a:r>
                      <a:r>
                        <a:rPr b="1" lang="en">
                          <a:solidFill>
                            <a:srgbClr val="3C78D8"/>
                          </a:solidFill>
                          <a:latin typeface="Calibri"/>
                          <a:ea typeface="Calibri"/>
                          <a:cs typeface="Calibri"/>
                          <a:sym typeface="Calibri"/>
                        </a:rPr>
                        <a:t>ID</a:t>
                      </a:r>
                      <a:endParaRPr b="1">
                        <a:solidFill>
                          <a:srgbClr val="3C78D8"/>
                        </a:solidFill>
                        <a:latin typeface="Calibri"/>
                        <a:ea typeface="Calibri"/>
                        <a:cs typeface="Calibri"/>
                        <a:sym typeface="Calibri"/>
                      </a:endParaRPr>
                    </a:p>
                  </a:txBody>
                  <a:tcPr marT="91425" marB="91425" marR="91425" marL="91425">
                    <a:lnL cap="flat" cmpd="sng" w="19050">
                      <a:solidFill>
                        <a:schemeClr val="accent4"/>
                      </a:solidFill>
                      <a:prstDash val="solid"/>
                      <a:round/>
                      <a:headEnd len="sm" w="sm" type="none"/>
                      <a:tailEnd len="sm" w="sm" type="none"/>
                    </a:lnL>
                    <a:lnR cap="flat" cmpd="sng" w="19050">
                      <a:solidFill>
                        <a:schemeClr val="accent4"/>
                      </a:solidFill>
                      <a:prstDash val="solid"/>
                      <a:round/>
                      <a:headEnd len="sm" w="sm" type="none"/>
                      <a:tailEnd len="sm" w="sm" type="none"/>
                    </a:lnR>
                    <a:lnT cap="flat" cmpd="sng" w="19050">
                      <a:solidFill>
                        <a:schemeClr val="accent4"/>
                      </a:solidFill>
                      <a:prstDash val="solid"/>
                      <a:round/>
                      <a:headEnd len="sm" w="sm" type="none"/>
                      <a:tailEnd len="sm" w="sm" type="none"/>
                    </a:lnT>
                    <a:lnB cap="flat" cmpd="sng" w="19050">
                      <a:solidFill>
                        <a:schemeClr val="accent4"/>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b="1" lang="en">
                          <a:solidFill>
                            <a:srgbClr val="3C78D8"/>
                          </a:solidFill>
                          <a:latin typeface="Calibri"/>
                          <a:ea typeface="Calibri"/>
                          <a:cs typeface="Calibri"/>
                          <a:sym typeface="Calibri"/>
                        </a:rPr>
                        <a:t>Description </a:t>
                      </a:r>
                      <a:r>
                        <a:rPr b="1" i="1" lang="en">
                          <a:solidFill>
                            <a:srgbClr val="3C78D8"/>
                          </a:solidFill>
                          <a:latin typeface="Calibri"/>
                          <a:ea typeface="Calibri"/>
                          <a:cs typeface="Calibri"/>
                          <a:sym typeface="Calibri"/>
                        </a:rPr>
                        <a:t>(product name)</a:t>
                      </a:r>
                      <a:endParaRPr b="1" i="1">
                        <a:solidFill>
                          <a:srgbClr val="3C78D8"/>
                        </a:solidFill>
                        <a:latin typeface="Calibri"/>
                        <a:ea typeface="Calibri"/>
                        <a:cs typeface="Calibri"/>
                        <a:sym typeface="Calibri"/>
                      </a:endParaRPr>
                    </a:p>
                  </a:txBody>
                  <a:tcPr marT="91425" marB="91425" marR="91425" marL="91425">
                    <a:lnL cap="flat" cmpd="sng" w="19050">
                      <a:solidFill>
                        <a:schemeClr val="accent4"/>
                      </a:solidFill>
                      <a:prstDash val="solid"/>
                      <a:round/>
                      <a:headEnd len="sm" w="sm" type="none"/>
                      <a:tailEnd len="sm" w="sm" type="none"/>
                    </a:lnL>
                    <a:lnR cap="flat" cmpd="sng" w="19050">
                      <a:solidFill>
                        <a:schemeClr val="accent4"/>
                      </a:solidFill>
                      <a:prstDash val="solid"/>
                      <a:round/>
                      <a:headEnd len="sm" w="sm" type="none"/>
                      <a:tailEnd len="sm" w="sm" type="none"/>
                    </a:lnR>
                    <a:lnT cap="flat" cmpd="sng" w="19050">
                      <a:solidFill>
                        <a:schemeClr val="accent4"/>
                      </a:solidFill>
                      <a:prstDash val="solid"/>
                      <a:round/>
                      <a:headEnd len="sm" w="sm" type="none"/>
                      <a:tailEnd len="sm" w="sm" type="none"/>
                    </a:lnT>
                    <a:lnB cap="flat" cmpd="sng" w="19050">
                      <a:solidFill>
                        <a:schemeClr val="accent4"/>
                      </a:solidFill>
                      <a:prstDash val="solid"/>
                      <a:round/>
                      <a:headEnd len="sm" w="sm" type="none"/>
                      <a:tailEnd len="sm" w="sm" type="none"/>
                    </a:lnB>
                  </a:tcPr>
                </a:tc>
              </a:tr>
              <a:tr h="408400">
                <a:tc>
                  <a:txBody>
                    <a:bodyPr/>
                    <a:lstStyle/>
                    <a:p>
                      <a:pPr indent="0" lvl="0" marL="0" rtl="0" algn="l">
                        <a:lnSpc>
                          <a:spcPct val="115000"/>
                        </a:lnSpc>
                        <a:spcBef>
                          <a:spcPts val="1200"/>
                        </a:spcBef>
                        <a:spcAft>
                          <a:spcPts val="1200"/>
                        </a:spcAft>
                        <a:buNone/>
                      </a:pPr>
                      <a:r>
                        <a:rPr b="1" lang="en">
                          <a:solidFill>
                            <a:srgbClr val="3C78D8"/>
                          </a:solidFill>
                          <a:latin typeface="Calibri"/>
                          <a:ea typeface="Calibri"/>
                          <a:cs typeface="Calibri"/>
                          <a:sym typeface="Calibri"/>
                        </a:rPr>
                        <a:t>Bottles Per Case</a:t>
                      </a:r>
                      <a:endParaRPr b="1">
                        <a:solidFill>
                          <a:srgbClr val="3C78D8"/>
                        </a:solidFill>
                        <a:latin typeface="Calibri"/>
                        <a:ea typeface="Calibri"/>
                        <a:cs typeface="Calibri"/>
                        <a:sym typeface="Calibri"/>
                      </a:endParaRPr>
                    </a:p>
                  </a:txBody>
                  <a:tcPr marT="91425" marB="91425" marR="91425" marL="91425">
                    <a:lnL cap="flat" cmpd="sng" w="19050">
                      <a:solidFill>
                        <a:schemeClr val="accent4"/>
                      </a:solidFill>
                      <a:prstDash val="solid"/>
                      <a:round/>
                      <a:headEnd len="sm" w="sm" type="none"/>
                      <a:tailEnd len="sm" w="sm" type="none"/>
                    </a:lnL>
                    <a:lnR cap="flat" cmpd="sng" w="19050">
                      <a:solidFill>
                        <a:schemeClr val="accent4"/>
                      </a:solidFill>
                      <a:prstDash val="solid"/>
                      <a:round/>
                      <a:headEnd len="sm" w="sm" type="none"/>
                      <a:tailEnd len="sm" w="sm" type="none"/>
                    </a:lnR>
                    <a:lnT cap="flat" cmpd="sng" w="19050">
                      <a:solidFill>
                        <a:schemeClr val="accent4"/>
                      </a:solidFill>
                      <a:prstDash val="solid"/>
                      <a:round/>
                      <a:headEnd len="sm" w="sm" type="none"/>
                      <a:tailEnd len="sm" w="sm" type="none"/>
                    </a:lnT>
                    <a:lnB cap="flat" cmpd="sng" w="19050">
                      <a:solidFill>
                        <a:schemeClr val="accent4"/>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b="1" lang="en">
                          <a:solidFill>
                            <a:srgbClr val="3C78D8"/>
                          </a:solidFill>
                          <a:latin typeface="Calibri"/>
                          <a:ea typeface="Calibri"/>
                          <a:cs typeface="Calibri"/>
                          <a:sym typeface="Calibri"/>
                        </a:rPr>
                        <a:t>Cost Amount (Per Bottle)</a:t>
                      </a:r>
                      <a:endParaRPr b="1">
                        <a:solidFill>
                          <a:srgbClr val="3C78D8"/>
                        </a:solidFill>
                        <a:latin typeface="Calibri"/>
                        <a:ea typeface="Calibri"/>
                        <a:cs typeface="Calibri"/>
                        <a:sym typeface="Calibri"/>
                      </a:endParaRPr>
                    </a:p>
                  </a:txBody>
                  <a:tcPr marT="91425" marB="91425" marR="91425" marL="91425">
                    <a:lnL cap="flat" cmpd="sng" w="19050">
                      <a:solidFill>
                        <a:schemeClr val="accent4"/>
                      </a:solidFill>
                      <a:prstDash val="solid"/>
                      <a:round/>
                      <a:headEnd len="sm" w="sm" type="none"/>
                      <a:tailEnd len="sm" w="sm" type="none"/>
                    </a:lnL>
                    <a:lnR cap="flat" cmpd="sng" w="19050">
                      <a:solidFill>
                        <a:schemeClr val="accent4"/>
                      </a:solidFill>
                      <a:prstDash val="solid"/>
                      <a:round/>
                      <a:headEnd len="sm" w="sm" type="none"/>
                      <a:tailEnd len="sm" w="sm" type="none"/>
                    </a:lnR>
                    <a:lnT cap="flat" cmpd="sng" w="19050">
                      <a:solidFill>
                        <a:schemeClr val="accent4"/>
                      </a:solidFill>
                      <a:prstDash val="solid"/>
                      <a:round/>
                      <a:headEnd len="sm" w="sm" type="none"/>
                      <a:tailEnd len="sm" w="sm" type="none"/>
                    </a:lnT>
                    <a:lnB cap="flat" cmpd="sng" w="19050">
                      <a:solidFill>
                        <a:schemeClr val="accent4"/>
                      </a:solidFill>
                      <a:prstDash val="solid"/>
                      <a:round/>
                      <a:headEnd len="sm" w="sm" type="none"/>
                      <a:tailEnd len="sm" w="sm" type="none"/>
                    </a:lnB>
                  </a:tcPr>
                </a:tc>
              </a:tr>
              <a:tr h="914250">
                <a:tc>
                  <a:txBody>
                    <a:bodyPr/>
                    <a:lstStyle/>
                    <a:p>
                      <a:pPr indent="0" lvl="0" marL="0" rtl="0" algn="l">
                        <a:lnSpc>
                          <a:spcPct val="115000"/>
                        </a:lnSpc>
                        <a:spcBef>
                          <a:spcPts val="1200"/>
                        </a:spcBef>
                        <a:spcAft>
                          <a:spcPts val="1200"/>
                        </a:spcAft>
                        <a:buNone/>
                      </a:pPr>
                      <a:r>
                        <a:rPr b="1" lang="en">
                          <a:solidFill>
                            <a:srgbClr val="0B5394"/>
                          </a:solidFill>
                          <a:highlight>
                            <a:srgbClr val="C9DAF8"/>
                          </a:highlight>
                          <a:latin typeface="Calibri"/>
                          <a:ea typeface="Calibri"/>
                          <a:cs typeface="Calibri"/>
                          <a:sym typeface="Calibri"/>
                        </a:rPr>
                        <a:t>*Total Cost (NEW)</a:t>
                      </a:r>
                      <a:br>
                        <a:rPr b="1" lang="en">
                          <a:solidFill>
                            <a:srgbClr val="0B5394"/>
                          </a:solidFill>
                          <a:highlight>
                            <a:srgbClr val="C9DAF8"/>
                          </a:highlight>
                          <a:latin typeface="Calibri"/>
                          <a:ea typeface="Calibri"/>
                          <a:cs typeface="Calibri"/>
                          <a:sym typeface="Calibri"/>
                        </a:rPr>
                      </a:br>
                      <a:r>
                        <a:rPr b="1" lang="en">
                          <a:solidFill>
                            <a:srgbClr val="0B5394"/>
                          </a:solidFill>
                          <a:highlight>
                            <a:srgbClr val="C9DAF8"/>
                          </a:highlight>
                          <a:latin typeface="Calibri"/>
                          <a:ea typeface="Calibri"/>
                          <a:cs typeface="Calibri"/>
                          <a:sym typeface="Calibri"/>
                        </a:rPr>
                        <a:t>(Calculation of bottles per case * cost amount)</a:t>
                      </a:r>
                      <a:endParaRPr b="1">
                        <a:solidFill>
                          <a:srgbClr val="0B5394"/>
                        </a:solidFill>
                        <a:highlight>
                          <a:srgbClr val="C9DAF8"/>
                        </a:highlight>
                        <a:latin typeface="Calibri"/>
                        <a:ea typeface="Calibri"/>
                        <a:cs typeface="Calibri"/>
                        <a:sym typeface="Calibri"/>
                      </a:endParaRPr>
                    </a:p>
                  </a:txBody>
                  <a:tcPr marT="91425" marB="91425" marR="91425" marL="91425">
                    <a:lnL cap="flat" cmpd="sng" w="19050">
                      <a:solidFill>
                        <a:schemeClr val="accent4"/>
                      </a:solidFill>
                      <a:prstDash val="solid"/>
                      <a:round/>
                      <a:headEnd len="sm" w="sm" type="none"/>
                      <a:tailEnd len="sm" w="sm" type="none"/>
                    </a:lnL>
                    <a:lnR cap="flat" cmpd="sng" w="19050">
                      <a:solidFill>
                        <a:schemeClr val="accent4"/>
                      </a:solidFill>
                      <a:prstDash val="solid"/>
                      <a:round/>
                      <a:headEnd len="sm" w="sm" type="none"/>
                      <a:tailEnd len="sm" w="sm" type="none"/>
                    </a:lnR>
                    <a:lnT cap="flat" cmpd="sng" w="19050">
                      <a:solidFill>
                        <a:schemeClr val="accent4"/>
                      </a:solidFill>
                      <a:prstDash val="solid"/>
                      <a:round/>
                      <a:headEnd len="sm" w="sm" type="none"/>
                      <a:tailEnd len="sm" w="sm" type="none"/>
                    </a:lnT>
                    <a:lnB cap="flat" cmpd="sng" w="19050">
                      <a:solidFill>
                        <a:schemeClr val="accent4"/>
                      </a:solidFill>
                      <a:prstDash val="solid"/>
                      <a:round/>
                      <a:headEnd len="sm" w="sm" type="none"/>
                      <a:tailEnd len="sm" w="sm" type="none"/>
                    </a:lnB>
                  </a:tcPr>
                </a:tc>
                <a:tc>
                  <a:txBody>
                    <a:bodyPr/>
                    <a:lstStyle/>
                    <a:p>
                      <a:pPr indent="0" lvl="0" marL="0" rtl="0" algn="l">
                        <a:lnSpc>
                          <a:spcPct val="115000"/>
                        </a:lnSpc>
                        <a:spcBef>
                          <a:spcPts val="1200"/>
                        </a:spcBef>
                        <a:spcAft>
                          <a:spcPts val="0"/>
                        </a:spcAft>
                        <a:buNone/>
                      </a:pPr>
                      <a:r>
                        <a:rPr b="1" lang="en">
                          <a:solidFill>
                            <a:srgbClr val="0B5394"/>
                          </a:solidFill>
                          <a:highlight>
                            <a:srgbClr val="C9DAF8"/>
                          </a:highlight>
                          <a:latin typeface="Calibri"/>
                          <a:ea typeface="Calibri"/>
                          <a:cs typeface="Calibri"/>
                          <a:sym typeface="Calibri"/>
                        </a:rPr>
                        <a:t>*WEEKS (1-53) Year 2024</a:t>
                      </a:r>
                      <a:endParaRPr b="1">
                        <a:solidFill>
                          <a:srgbClr val="0B5394"/>
                        </a:solidFill>
                        <a:highlight>
                          <a:srgbClr val="C9DAF8"/>
                        </a:highlight>
                        <a:latin typeface="Calibri"/>
                        <a:ea typeface="Calibri"/>
                        <a:cs typeface="Calibri"/>
                        <a:sym typeface="Calibri"/>
                      </a:endParaRPr>
                    </a:p>
                    <a:p>
                      <a:pPr indent="0" lvl="0" marL="0" rtl="0" algn="l">
                        <a:lnSpc>
                          <a:spcPct val="115000"/>
                        </a:lnSpc>
                        <a:spcBef>
                          <a:spcPts val="1200"/>
                        </a:spcBef>
                        <a:spcAft>
                          <a:spcPts val="1200"/>
                        </a:spcAft>
                        <a:buNone/>
                      </a:pPr>
                      <a:r>
                        <a:rPr b="1" lang="en">
                          <a:solidFill>
                            <a:srgbClr val="3C78D8"/>
                          </a:solidFill>
                          <a:latin typeface="Calibri"/>
                          <a:ea typeface="Calibri"/>
                          <a:cs typeface="Calibri"/>
                          <a:sym typeface="Calibri"/>
                        </a:rPr>
                        <a:t>Grand Total</a:t>
                      </a:r>
                      <a:endParaRPr b="1">
                        <a:solidFill>
                          <a:srgbClr val="3C78D8"/>
                        </a:solidFill>
                        <a:latin typeface="Calibri"/>
                        <a:ea typeface="Calibri"/>
                        <a:cs typeface="Calibri"/>
                        <a:sym typeface="Calibri"/>
                      </a:endParaRPr>
                    </a:p>
                  </a:txBody>
                  <a:tcPr marT="91425" marB="91425" marR="91425" marL="91425">
                    <a:lnL cap="flat" cmpd="sng" w="19050">
                      <a:solidFill>
                        <a:schemeClr val="accent4"/>
                      </a:solidFill>
                      <a:prstDash val="solid"/>
                      <a:round/>
                      <a:headEnd len="sm" w="sm" type="none"/>
                      <a:tailEnd len="sm" w="sm" type="none"/>
                    </a:lnL>
                    <a:lnR cap="flat" cmpd="sng" w="19050">
                      <a:solidFill>
                        <a:schemeClr val="accent4"/>
                      </a:solidFill>
                      <a:prstDash val="solid"/>
                      <a:round/>
                      <a:headEnd len="sm" w="sm" type="none"/>
                      <a:tailEnd len="sm" w="sm" type="none"/>
                    </a:lnR>
                    <a:lnT cap="flat" cmpd="sng" w="19050">
                      <a:solidFill>
                        <a:schemeClr val="accent4"/>
                      </a:solidFill>
                      <a:prstDash val="solid"/>
                      <a:round/>
                      <a:headEnd len="sm" w="sm" type="none"/>
                      <a:tailEnd len="sm" w="sm" type="none"/>
                    </a:lnT>
                    <a:lnB cap="flat" cmpd="sng" w="19050">
                      <a:solidFill>
                        <a:schemeClr val="accent4"/>
                      </a:solidFill>
                      <a:prstDash val="solid"/>
                      <a:round/>
                      <a:headEnd len="sm" w="sm" type="none"/>
                      <a:tailEnd len="sm" w="sm" type="none"/>
                    </a:lnB>
                  </a:tcPr>
                </a:tc>
              </a:tr>
            </a:tbl>
          </a:graphicData>
        </a:graphic>
      </p:graphicFrame>
      <p:cxnSp>
        <p:nvCxnSpPr>
          <p:cNvPr id="397" name="Google Shape;397;p54"/>
          <p:cNvCxnSpPr/>
          <p:nvPr/>
        </p:nvCxnSpPr>
        <p:spPr>
          <a:xfrm>
            <a:off x="2308350" y="3043025"/>
            <a:ext cx="2521500" cy="0"/>
          </a:xfrm>
          <a:prstGeom prst="straightConnector1">
            <a:avLst/>
          </a:prstGeom>
          <a:noFill/>
          <a:ln cap="flat" cmpd="sng" w="19050">
            <a:solidFill>
              <a:schemeClr val="accent4"/>
            </a:solidFill>
            <a:prstDash val="solid"/>
            <a:round/>
            <a:headEnd len="med" w="med" type="none"/>
            <a:tailEnd len="med" w="med" type="none"/>
          </a:ln>
        </p:spPr>
      </p:cxnSp>
      <p:sp>
        <p:nvSpPr>
          <p:cNvPr id="398" name="Google Shape;398;p54"/>
          <p:cNvSpPr txBox="1"/>
          <p:nvPr/>
        </p:nvSpPr>
        <p:spPr>
          <a:xfrm>
            <a:off x="5077663" y="1211100"/>
            <a:ext cx="1498800" cy="7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a:solidFill>
                  <a:schemeClr val="accent1"/>
                </a:solidFill>
                <a:highlight>
                  <a:srgbClr val="FFFFFF"/>
                </a:highlight>
                <a:latin typeface="Inter Tight"/>
                <a:ea typeface="Inter Tight"/>
                <a:cs typeface="Inter Tight"/>
                <a:sym typeface="Inter Tight"/>
              </a:rPr>
              <a:t>🧹 </a:t>
            </a:r>
            <a:r>
              <a:rPr b="1" lang="en" sz="1600">
                <a:latin typeface="Lexend"/>
                <a:ea typeface="Lexend"/>
                <a:cs typeface="Lexend"/>
                <a:sym typeface="Lexend"/>
              </a:rPr>
              <a:t>Data Cleaning</a:t>
            </a:r>
            <a:r>
              <a:rPr b="1" lang="en" sz="1600">
                <a:latin typeface="Lexend"/>
                <a:ea typeface="Lexend"/>
                <a:cs typeface="Lexend"/>
                <a:sym typeface="Lexend"/>
              </a:rPr>
              <a:t>:</a:t>
            </a:r>
            <a:endParaRPr b="1">
              <a:latin typeface="Lexend"/>
              <a:ea typeface="Lexend"/>
              <a:cs typeface="Lexend"/>
              <a:sym typeface="Lexend"/>
            </a:endParaRPr>
          </a:p>
        </p:txBody>
      </p:sp>
      <p:pic>
        <p:nvPicPr>
          <p:cNvPr descr="OpenRefine - Wikipedia" id="399" name="Google Shape;399;p54"/>
          <p:cNvPicPr preferRelativeResize="0"/>
          <p:nvPr/>
        </p:nvPicPr>
        <p:blipFill>
          <a:blip r:embed="rId3">
            <a:alphaModFix/>
          </a:blip>
          <a:stretch>
            <a:fillRect/>
          </a:stretch>
        </p:blipFill>
        <p:spPr>
          <a:xfrm>
            <a:off x="7694638" y="1226425"/>
            <a:ext cx="333375" cy="247650"/>
          </a:xfrm>
          <a:prstGeom prst="rect">
            <a:avLst/>
          </a:prstGeom>
          <a:noFill/>
          <a:ln>
            <a:noFill/>
          </a:ln>
        </p:spPr>
      </p:pic>
      <p:pic>
        <p:nvPicPr>
          <p:cNvPr descr="rstudio&quot; Icon - Download for free – Iconduck" id="400" name="Google Shape;400;p54"/>
          <p:cNvPicPr preferRelativeResize="0"/>
          <p:nvPr/>
        </p:nvPicPr>
        <p:blipFill>
          <a:blip r:embed="rId4">
            <a:alphaModFix/>
          </a:blip>
          <a:stretch>
            <a:fillRect/>
          </a:stretch>
        </p:blipFill>
        <p:spPr>
          <a:xfrm>
            <a:off x="8666238" y="1202600"/>
            <a:ext cx="295275" cy="295275"/>
          </a:xfrm>
          <a:prstGeom prst="rect">
            <a:avLst/>
          </a:prstGeom>
          <a:noFill/>
          <a:ln>
            <a:noFill/>
          </a:ln>
        </p:spPr>
      </p:pic>
      <p:sp>
        <p:nvSpPr>
          <p:cNvPr id="401" name="Google Shape;401;p54"/>
          <p:cNvSpPr txBox="1"/>
          <p:nvPr/>
        </p:nvSpPr>
        <p:spPr>
          <a:xfrm>
            <a:off x="5981538" y="1142500"/>
            <a:ext cx="27774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i="1" lang="en" sz="1500" u="sng">
                <a:solidFill>
                  <a:srgbClr val="0B5394"/>
                </a:solidFill>
                <a:latin typeface="Calibri"/>
                <a:ea typeface="Calibri"/>
                <a:cs typeface="Calibri"/>
                <a:sym typeface="Calibri"/>
              </a:rPr>
              <a:t>Sources: </a:t>
            </a:r>
            <a:r>
              <a:rPr b="1" i="1" lang="en" sz="1500" u="sng">
                <a:solidFill>
                  <a:srgbClr val="0B5394"/>
                </a:solidFill>
                <a:latin typeface="Calibri"/>
                <a:ea typeface="Calibri"/>
                <a:cs typeface="Calibri"/>
                <a:sym typeface="Calibri"/>
              </a:rPr>
              <a:t>OpenRefine</a:t>
            </a:r>
            <a:r>
              <a:rPr b="1" i="1" lang="en" sz="1500" u="sng">
                <a:solidFill>
                  <a:srgbClr val="0B5394"/>
                </a:solidFill>
                <a:latin typeface="Calibri"/>
                <a:ea typeface="Calibri"/>
                <a:cs typeface="Calibri"/>
                <a:sym typeface="Calibri"/>
              </a:rPr>
              <a:t>        RStudio</a:t>
            </a:r>
            <a:endParaRPr i="1" sz="1500" u="sng">
              <a:latin typeface="Calibri"/>
              <a:ea typeface="Calibri"/>
              <a:cs typeface="Calibri"/>
              <a:sym typeface="Calibri"/>
            </a:endParaRPr>
          </a:p>
        </p:txBody>
      </p:sp>
      <p:cxnSp>
        <p:nvCxnSpPr>
          <p:cNvPr id="402" name="Google Shape;402;p54"/>
          <p:cNvCxnSpPr/>
          <p:nvPr/>
        </p:nvCxnSpPr>
        <p:spPr>
          <a:xfrm flipH="1">
            <a:off x="4294075" y="2158975"/>
            <a:ext cx="783600" cy="572700"/>
          </a:xfrm>
          <a:prstGeom prst="straightConnector1">
            <a:avLst/>
          </a:prstGeom>
          <a:noFill/>
          <a:ln cap="flat" cmpd="sng" w="19050">
            <a:solidFill>
              <a:schemeClr val="dk2"/>
            </a:solidFill>
            <a:prstDash val="solid"/>
            <a:round/>
            <a:headEnd len="med" w="med" type="none"/>
            <a:tailEnd len="med" w="med" type="triangle"/>
          </a:ln>
        </p:spPr>
      </p:cxnSp>
      <p:sp>
        <p:nvSpPr>
          <p:cNvPr id="403" name="Google Shape;403;p54"/>
          <p:cNvSpPr/>
          <p:nvPr/>
        </p:nvSpPr>
        <p:spPr>
          <a:xfrm>
            <a:off x="2144275" y="2189125"/>
            <a:ext cx="3104175" cy="860575"/>
          </a:xfrm>
          <a:custGeom>
            <a:rect b="b" l="l" r="r" t="t"/>
            <a:pathLst>
              <a:path extrusionOk="0" h="34423" w="124167">
                <a:moveTo>
                  <a:pt x="124167" y="0"/>
                </a:moveTo>
                <a:cubicBezTo>
                  <a:pt x="119814" y="5224"/>
                  <a:pt x="118743" y="25784"/>
                  <a:pt x="98048" y="31343"/>
                </a:cubicBezTo>
                <a:cubicBezTo>
                  <a:pt x="77354" y="36902"/>
                  <a:pt x="16341" y="33017"/>
                  <a:pt x="0" y="33352"/>
                </a:cubicBezTo>
              </a:path>
            </a:pathLst>
          </a:custGeom>
          <a:noFill/>
          <a:ln cap="flat" cmpd="sng" w="19050">
            <a:solidFill>
              <a:schemeClr val="dk2"/>
            </a:solidFill>
            <a:prstDash val="solid"/>
            <a:round/>
            <a:headEnd len="med" w="med" type="none"/>
            <a:tailEnd len="med" w="med" type="triangle"/>
          </a:ln>
        </p:spPr>
      </p:sp>
      <p:pic>
        <p:nvPicPr>
          <p:cNvPr id="404" name="Google Shape;404;p54"/>
          <p:cNvPicPr preferRelativeResize="0"/>
          <p:nvPr/>
        </p:nvPicPr>
        <p:blipFill>
          <a:blip r:embed="rId5">
            <a:alphaModFix/>
          </a:blip>
          <a:stretch>
            <a:fillRect/>
          </a:stretch>
        </p:blipFill>
        <p:spPr>
          <a:xfrm>
            <a:off x="6362500" y="1592888"/>
            <a:ext cx="2396450" cy="1985400"/>
          </a:xfrm>
          <a:prstGeom prst="rect">
            <a:avLst/>
          </a:prstGeom>
          <a:noFill/>
          <a:ln>
            <a:noFill/>
          </a:ln>
        </p:spPr>
      </p:pic>
      <p:pic>
        <p:nvPicPr>
          <p:cNvPr id="405" name="Google Shape;405;p54"/>
          <p:cNvPicPr preferRelativeResize="0"/>
          <p:nvPr/>
        </p:nvPicPr>
        <p:blipFill>
          <a:blip r:embed="rId6">
            <a:alphaModFix/>
          </a:blip>
          <a:stretch>
            <a:fillRect/>
          </a:stretch>
        </p:blipFill>
        <p:spPr>
          <a:xfrm>
            <a:off x="5146350" y="2641438"/>
            <a:ext cx="3612600" cy="1059463"/>
          </a:xfrm>
          <a:prstGeom prst="rect">
            <a:avLst/>
          </a:prstGeom>
          <a:noFill/>
          <a:ln>
            <a:noFill/>
          </a:ln>
        </p:spPr>
      </p:pic>
      <p:pic>
        <p:nvPicPr>
          <p:cNvPr id="406" name="Google Shape;406;p54"/>
          <p:cNvPicPr preferRelativeResize="0"/>
          <p:nvPr/>
        </p:nvPicPr>
        <p:blipFill>
          <a:blip r:embed="rId7">
            <a:alphaModFix/>
          </a:blip>
          <a:stretch>
            <a:fillRect/>
          </a:stretch>
        </p:blipFill>
        <p:spPr>
          <a:xfrm>
            <a:off x="6092275" y="3182450"/>
            <a:ext cx="1009650" cy="323850"/>
          </a:xfrm>
          <a:prstGeom prst="rect">
            <a:avLst/>
          </a:prstGeom>
          <a:noFill/>
          <a:ln>
            <a:noFill/>
          </a:ln>
        </p:spPr>
      </p:pic>
      <p:pic>
        <p:nvPicPr>
          <p:cNvPr id="407" name="Google Shape;407;p54"/>
          <p:cNvPicPr preferRelativeResize="0"/>
          <p:nvPr/>
        </p:nvPicPr>
        <p:blipFill>
          <a:blip r:embed="rId8">
            <a:alphaModFix/>
          </a:blip>
          <a:stretch>
            <a:fillRect/>
          </a:stretch>
        </p:blipFill>
        <p:spPr>
          <a:xfrm>
            <a:off x="7513850" y="3196725"/>
            <a:ext cx="1009650" cy="295275"/>
          </a:xfrm>
          <a:prstGeom prst="rect">
            <a:avLst/>
          </a:prstGeom>
          <a:noFill/>
          <a:ln>
            <a:noFill/>
          </a:ln>
        </p:spPr>
      </p:pic>
      <p:cxnSp>
        <p:nvCxnSpPr>
          <p:cNvPr id="408" name="Google Shape;408;p54"/>
          <p:cNvCxnSpPr>
            <a:stCxn id="406" idx="3"/>
            <a:endCxn id="407" idx="1"/>
          </p:cNvCxnSpPr>
          <p:nvPr/>
        </p:nvCxnSpPr>
        <p:spPr>
          <a:xfrm>
            <a:off x="7101925" y="3344375"/>
            <a:ext cx="411900" cy="0"/>
          </a:xfrm>
          <a:prstGeom prst="straightConnector1">
            <a:avLst/>
          </a:prstGeom>
          <a:noFill/>
          <a:ln cap="flat" cmpd="sng" w="19050">
            <a:solidFill>
              <a:schemeClr val="dk2"/>
            </a:solidFill>
            <a:prstDash val="solid"/>
            <a:round/>
            <a:headEnd len="med" w="med" type="none"/>
            <a:tailEnd len="med" w="med" type="triangle"/>
          </a:ln>
        </p:spPr>
      </p:cxnSp>
      <p:sp>
        <p:nvSpPr>
          <p:cNvPr id="409" name="Google Shape;409;p54"/>
          <p:cNvSpPr txBox="1"/>
          <p:nvPr/>
        </p:nvSpPr>
        <p:spPr>
          <a:xfrm>
            <a:off x="0" y="3145225"/>
            <a:ext cx="4605600" cy="8607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Font typeface="Inter Tight"/>
              <a:buChar char="-"/>
            </a:pPr>
            <a:r>
              <a:rPr lang="en" sz="1500">
                <a:solidFill>
                  <a:schemeClr val="dk2"/>
                </a:solidFill>
                <a:latin typeface="Inter Tight"/>
                <a:ea typeface="Inter Tight"/>
                <a:cs typeface="Inter Tight"/>
                <a:sym typeface="Inter Tight"/>
              </a:rPr>
              <a:t>Renamed each number of the week to “Week #”</a:t>
            </a:r>
            <a:endParaRPr sz="1500">
              <a:solidFill>
                <a:schemeClr val="dk2"/>
              </a:solidFill>
              <a:latin typeface="Inter Tight"/>
              <a:ea typeface="Inter Tight"/>
              <a:cs typeface="Inter Tight"/>
              <a:sym typeface="Inter Tight"/>
            </a:endParaRPr>
          </a:p>
          <a:p>
            <a:pPr indent="-323850" lvl="0" marL="457200" rtl="0" algn="l">
              <a:spcBef>
                <a:spcPts val="0"/>
              </a:spcBef>
              <a:spcAft>
                <a:spcPts val="0"/>
              </a:spcAft>
              <a:buClr>
                <a:schemeClr val="dk2"/>
              </a:buClr>
              <a:buSzPts val="1500"/>
              <a:buFont typeface="Inter Tight"/>
              <a:buChar char="-"/>
            </a:pPr>
            <a:r>
              <a:rPr lang="en" sz="1500">
                <a:solidFill>
                  <a:schemeClr val="dk2"/>
                </a:solidFill>
                <a:latin typeface="Inter Tight"/>
                <a:ea typeface="Inter Tight"/>
                <a:cs typeface="Inter Tight"/>
                <a:sym typeface="Inter Tight"/>
              </a:rPr>
              <a:t>Added “_” for every space in the </a:t>
            </a:r>
            <a:r>
              <a:rPr lang="en" sz="1500">
                <a:solidFill>
                  <a:schemeClr val="dk2"/>
                </a:solidFill>
                <a:latin typeface="Inter Tight"/>
                <a:ea typeface="Inter Tight"/>
                <a:cs typeface="Inter Tight"/>
                <a:sym typeface="Inter Tight"/>
              </a:rPr>
              <a:t>variable</a:t>
            </a:r>
            <a:r>
              <a:rPr lang="en" sz="1500">
                <a:solidFill>
                  <a:schemeClr val="dk2"/>
                </a:solidFill>
                <a:latin typeface="Inter Tight"/>
                <a:ea typeface="Inter Tight"/>
                <a:cs typeface="Inter Tight"/>
                <a:sym typeface="Inter Tight"/>
              </a:rPr>
              <a:t>.</a:t>
            </a:r>
            <a:endParaRPr sz="1500">
              <a:solidFill>
                <a:schemeClr val="dk2"/>
              </a:solidFill>
              <a:latin typeface="Inter Tight"/>
              <a:ea typeface="Inter Tight"/>
              <a:cs typeface="Inter Tight"/>
              <a:sym typeface="Inter Tight"/>
            </a:endParaRPr>
          </a:p>
          <a:p>
            <a:pPr indent="-323850" lvl="0" marL="457200" rtl="0" algn="l">
              <a:spcBef>
                <a:spcPts val="0"/>
              </a:spcBef>
              <a:spcAft>
                <a:spcPts val="0"/>
              </a:spcAft>
              <a:buClr>
                <a:schemeClr val="dk2"/>
              </a:buClr>
              <a:buSzPts val="1500"/>
              <a:buFont typeface="Inter Tight"/>
              <a:buChar char="-"/>
            </a:pPr>
            <a:r>
              <a:rPr lang="en" sz="1500">
                <a:solidFill>
                  <a:schemeClr val="dk2"/>
                </a:solidFill>
                <a:latin typeface="Inter Tight"/>
                <a:ea typeface="Inter Tight"/>
                <a:cs typeface="Inter Tight"/>
                <a:sym typeface="Inter Tight"/>
              </a:rPr>
              <a:t>No NA’s</a:t>
            </a:r>
            <a:endParaRPr sz="1500">
              <a:solidFill>
                <a:schemeClr val="dk2"/>
              </a:solidFill>
              <a:latin typeface="Inter Tight"/>
              <a:ea typeface="Inter Tight"/>
              <a:cs typeface="Inter Tight"/>
              <a:sym typeface="Inter Tight"/>
            </a:endParaRPr>
          </a:p>
        </p:txBody>
      </p:sp>
      <p:sp>
        <p:nvSpPr>
          <p:cNvPr id="410" name="Google Shape;410;p54"/>
          <p:cNvSpPr txBox="1"/>
          <p:nvPr/>
        </p:nvSpPr>
        <p:spPr>
          <a:xfrm>
            <a:off x="0" y="3835150"/>
            <a:ext cx="4605600" cy="5748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Font typeface="Inter Tight"/>
              <a:buChar char="-"/>
            </a:pPr>
            <a:r>
              <a:rPr lang="en" sz="1500">
                <a:solidFill>
                  <a:schemeClr val="dk2"/>
                </a:solidFill>
                <a:latin typeface="Inter Tight"/>
                <a:ea typeface="Inter Tight"/>
                <a:cs typeface="Inter Tight"/>
                <a:sym typeface="Inter Tight"/>
              </a:rPr>
              <a:t>Multiplied</a:t>
            </a:r>
            <a:br>
              <a:rPr lang="en" sz="1500">
                <a:solidFill>
                  <a:schemeClr val="dk2"/>
                </a:solidFill>
                <a:latin typeface="Inter Tight"/>
                <a:ea typeface="Inter Tight"/>
                <a:cs typeface="Inter Tight"/>
                <a:sym typeface="Inter Tight"/>
              </a:rPr>
            </a:br>
            <a:r>
              <a:rPr lang="en" sz="1500">
                <a:solidFill>
                  <a:schemeClr val="dk2"/>
                </a:solidFill>
                <a:latin typeface="Inter Tight"/>
                <a:ea typeface="Inter Tight"/>
                <a:cs typeface="Inter Tight"/>
                <a:sym typeface="Inter Tight"/>
              </a:rPr>
              <a:t>for Total_Cost (Per case) </a:t>
            </a:r>
            <a:endParaRPr sz="1500">
              <a:solidFill>
                <a:schemeClr val="dk2"/>
              </a:solidFill>
              <a:latin typeface="Inter Tight"/>
              <a:ea typeface="Inter Tight"/>
              <a:cs typeface="Inter Tight"/>
              <a:sym typeface="Inter Tight"/>
            </a:endParaRPr>
          </a:p>
        </p:txBody>
      </p:sp>
      <p:pic>
        <p:nvPicPr>
          <p:cNvPr id="411" name="Google Shape;411;p54"/>
          <p:cNvPicPr preferRelativeResize="0"/>
          <p:nvPr/>
        </p:nvPicPr>
        <p:blipFill rotWithShape="1">
          <a:blip r:embed="rId9">
            <a:alphaModFix/>
          </a:blip>
          <a:srcRect b="30639" l="8140" r="59595" t="23526"/>
          <a:stretch/>
        </p:blipFill>
        <p:spPr>
          <a:xfrm>
            <a:off x="1380850" y="3928075"/>
            <a:ext cx="1196575" cy="195925"/>
          </a:xfrm>
          <a:prstGeom prst="rect">
            <a:avLst/>
          </a:prstGeom>
          <a:noFill/>
          <a:ln>
            <a:noFill/>
          </a:ln>
        </p:spPr>
      </p:pic>
      <p:pic>
        <p:nvPicPr>
          <p:cNvPr id="412" name="Google Shape;412;p54"/>
          <p:cNvPicPr preferRelativeResize="0"/>
          <p:nvPr/>
        </p:nvPicPr>
        <p:blipFill rotWithShape="1">
          <a:blip r:embed="rId9">
            <a:alphaModFix/>
          </a:blip>
          <a:srcRect b="30639" l="50007" r="2398" t="23526"/>
          <a:stretch/>
        </p:blipFill>
        <p:spPr>
          <a:xfrm>
            <a:off x="2780199" y="3928075"/>
            <a:ext cx="1765125" cy="195925"/>
          </a:xfrm>
          <a:prstGeom prst="rect">
            <a:avLst/>
          </a:prstGeom>
          <a:noFill/>
          <a:ln>
            <a:noFill/>
          </a:ln>
        </p:spPr>
      </p:pic>
      <p:pic>
        <p:nvPicPr>
          <p:cNvPr descr="Multiplication symbol - Free signs icons" id="413" name="Google Shape;413;p54"/>
          <p:cNvPicPr preferRelativeResize="0"/>
          <p:nvPr/>
        </p:nvPicPr>
        <p:blipFill>
          <a:blip r:embed="rId10">
            <a:alphaModFix/>
          </a:blip>
          <a:stretch>
            <a:fillRect/>
          </a:stretch>
        </p:blipFill>
        <p:spPr>
          <a:xfrm>
            <a:off x="2606700" y="3979787"/>
            <a:ext cx="144225" cy="144225"/>
          </a:xfrm>
          <a:prstGeom prst="rect">
            <a:avLst/>
          </a:prstGeom>
          <a:noFill/>
          <a:ln>
            <a:noFill/>
          </a:ln>
        </p:spPr>
      </p:pic>
      <p:sp>
        <p:nvSpPr>
          <p:cNvPr id="414" name="Google Shape;414;p54"/>
          <p:cNvSpPr txBox="1"/>
          <p:nvPr/>
        </p:nvSpPr>
        <p:spPr>
          <a:xfrm>
            <a:off x="5342550" y="3797925"/>
            <a:ext cx="34164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0B5394"/>
              </a:buClr>
              <a:buSzPts val="1600"/>
              <a:buFont typeface="Nunito"/>
              <a:buChar char="-"/>
            </a:pPr>
            <a:r>
              <a:rPr lang="en" sz="1600">
                <a:solidFill>
                  <a:srgbClr val="0B5394"/>
                </a:solidFill>
                <a:latin typeface="Nunito"/>
                <a:ea typeface="Nunito"/>
                <a:cs typeface="Nunito"/>
                <a:sym typeface="Nunito"/>
              </a:rPr>
              <a:t>500 Rows | 59 columns</a:t>
            </a:r>
            <a:endParaRPr sz="1600">
              <a:solidFill>
                <a:srgbClr val="0B5394"/>
              </a:solidFill>
              <a:latin typeface="Nunito"/>
              <a:ea typeface="Nunito"/>
              <a:cs typeface="Nunito"/>
              <a:sym typeface="Nunito"/>
            </a:endParaRPr>
          </a:p>
          <a:p>
            <a:pPr indent="-330200" lvl="0" marL="457200" rtl="0" algn="l">
              <a:spcBef>
                <a:spcPts val="0"/>
              </a:spcBef>
              <a:spcAft>
                <a:spcPts val="0"/>
              </a:spcAft>
              <a:buClr>
                <a:srgbClr val="0B5394"/>
              </a:buClr>
              <a:buSzPts val="1600"/>
              <a:buFont typeface="Nunito"/>
              <a:buChar char="-"/>
            </a:pPr>
            <a:r>
              <a:rPr lang="en" sz="1600">
                <a:solidFill>
                  <a:srgbClr val="0B5394"/>
                </a:solidFill>
                <a:latin typeface="Nunito"/>
                <a:ea typeface="Nunito"/>
                <a:cs typeface="Nunito"/>
                <a:sym typeface="Nunito"/>
              </a:rPr>
              <a:t>Sales Data for each </a:t>
            </a:r>
            <a:r>
              <a:rPr b="1" lang="en" sz="1600" u="sng">
                <a:solidFill>
                  <a:srgbClr val="0B5394"/>
                </a:solidFill>
                <a:latin typeface="Nunito"/>
                <a:ea typeface="Nunito"/>
                <a:cs typeface="Nunito"/>
                <a:sym typeface="Nunito"/>
              </a:rPr>
              <a:t>week</a:t>
            </a:r>
            <a:endParaRPr sz="1600" u="sng">
              <a:solidFill>
                <a:srgbClr val="0B5394"/>
              </a:solidFill>
              <a:latin typeface="Nunito"/>
              <a:ea typeface="Nunito"/>
              <a:cs typeface="Nunito"/>
              <a:sym typeface="Nunito"/>
            </a:endParaRPr>
          </a:p>
        </p:txBody>
      </p:sp>
      <p:sp>
        <p:nvSpPr>
          <p:cNvPr id="415" name="Google Shape;415;p54"/>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416" name="Google Shape;416;p54"/>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417" name="Google Shape;417;p54"/>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418" name="Google Shape;418;p54"/>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22" name="Shape 422"/>
        <p:cNvGrpSpPr/>
        <p:nvPr/>
      </p:nvGrpSpPr>
      <p:grpSpPr>
        <a:xfrm>
          <a:off x="0" y="0"/>
          <a:ext cx="0" cy="0"/>
          <a:chOff x="0" y="0"/>
          <a:chExt cx="0" cy="0"/>
        </a:xfrm>
      </p:grpSpPr>
      <p:sp>
        <p:nvSpPr>
          <p:cNvPr id="423" name="Google Shape;423;p55"/>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24" name="Google Shape;424;p55"/>
          <p:cNvSpPr txBox="1"/>
          <p:nvPr>
            <p:ph type="title"/>
          </p:nvPr>
        </p:nvSpPr>
        <p:spPr>
          <a:xfrm>
            <a:off x="237150" y="297375"/>
            <a:ext cx="63831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
                <a:solidFill>
                  <a:srgbClr val="0000FF"/>
                </a:solidFill>
                <a:latin typeface="Roboto SemiBold"/>
                <a:ea typeface="Roboto SemiBold"/>
                <a:cs typeface="Roboto SemiBold"/>
                <a:sym typeface="Roboto SemiBold"/>
              </a:rPr>
              <a:t>Implementing Algorithm!</a:t>
            </a:r>
            <a:endParaRPr i="1">
              <a:solidFill>
                <a:srgbClr val="0000FF"/>
              </a:solidFill>
              <a:latin typeface="Roboto SemiBold"/>
              <a:ea typeface="Roboto SemiBold"/>
              <a:cs typeface="Roboto SemiBold"/>
              <a:sym typeface="Roboto SemiBold"/>
            </a:endParaRPr>
          </a:p>
        </p:txBody>
      </p:sp>
      <p:sp>
        <p:nvSpPr>
          <p:cNvPr id="425" name="Google Shape;425;p55"/>
          <p:cNvSpPr txBox="1"/>
          <p:nvPr/>
        </p:nvSpPr>
        <p:spPr>
          <a:xfrm>
            <a:off x="110500" y="870075"/>
            <a:ext cx="90336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1600">
                <a:solidFill>
                  <a:srgbClr val="0B5394"/>
                </a:solidFill>
                <a:latin typeface="Inter Tight"/>
                <a:ea typeface="Inter Tight"/>
                <a:cs typeface="Inter Tight"/>
                <a:sym typeface="Inter Tight"/>
              </a:rPr>
              <a:t>📦 </a:t>
            </a:r>
            <a:r>
              <a:rPr b="1" lang="en" sz="1600">
                <a:solidFill>
                  <a:srgbClr val="0B5394"/>
                </a:solidFill>
                <a:latin typeface="Inter Tight"/>
                <a:ea typeface="Inter Tight"/>
                <a:cs typeface="Inter Tight"/>
                <a:sym typeface="Inter Tight"/>
              </a:rPr>
              <a:t>EVERY volume store dataset </a:t>
            </a:r>
            <a:r>
              <a:rPr lang="en" sz="1600">
                <a:solidFill>
                  <a:srgbClr val="0B5394"/>
                </a:solidFill>
                <a:latin typeface="Inter Tight"/>
                <a:ea typeface="Inter Tight"/>
                <a:cs typeface="Inter Tight"/>
                <a:sym typeface="Inter Tight"/>
              </a:rPr>
              <a:t>gained additional variables</a:t>
            </a:r>
            <a:r>
              <a:rPr b="1" lang="en" sz="1600">
                <a:solidFill>
                  <a:srgbClr val="0B5394"/>
                </a:solidFill>
                <a:latin typeface="Inter Tight"/>
                <a:ea typeface="Inter Tight"/>
                <a:cs typeface="Inter Tight"/>
                <a:sym typeface="Inter Tight"/>
              </a:rPr>
              <a:t> AFTER </a:t>
            </a:r>
            <a:r>
              <a:rPr lang="en" sz="1600">
                <a:solidFill>
                  <a:srgbClr val="0B5394"/>
                </a:solidFill>
                <a:latin typeface="Inter Tight"/>
                <a:ea typeface="Inter Tight"/>
                <a:cs typeface="Inter Tight"/>
                <a:sym typeface="Inter Tight"/>
              </a:rPr>
              <a:t>implementing </a:t>
            </a:r>
            <a:r>
              <a:rPr lang="en" sz="1600" u="sng">
                <a:solidFill>
                  <a:srgbClr val="0B5394"/>
                </a:solidFill>
                <a:latin typeface="Inter Tight"/>
                <a:ea typeface="Inter Tight"/>
                <a:cs typeface="Inter Tight"/>
                <a:sym typeface="Inter Tight"/>
              </a:rPr>
              <a:t>ABS Algorithm.</a:t>
            </a:r>
            <a:endParaRPr sz="1600" u="sng">
              <a:solidFill>
                <a:srgbClr val="0B5394"/>
              </a:solidFill>
              <a:latin typeface="Inter Tight"/>
              <a:ea typeface="Inter Tight"/>
              <a:cs typeface="Inter Tight"/>
              <a:sym typeface="Inter Tight"/>
            </a:endParaRPr>
          </a:p>
        </p:txBody>
      </p:sp>
      <p:sp>
        <p:nvSpPr>
          <p:cNvPr id="426" name="Google Shape;426;p55"/>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427" name="Google Shape;427;p55"/>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428" name="Google Shape;428;p55"/>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429" name="Google Shape;429;p55"/>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430" name="Google Shape;430;p55"/>
          <p:cNvSpPr txBox="1"/>
          <p:nvPr/>
        </p:nvSpPr>
        <p:spPr>
          <a:xfrm>
            <a:off x="165650" y="1352825"/>
            <a:ext cx="3000000" cy="114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rgbClr val="0B5394"/>
                </a:solidFill>
                <a:latin typeface="Inter Tight"/>
                <a:ea typeface="Inter Tight"/>
                <a:cs typeface="Inter Tight"/>
                <a:sym typeface="Inter Tight"/>
              </a:rPr>
              <a:t>🔍 Step 1: Collect Sales Data</a:t>
            </a:r>
            <a:endParaRPr b="1">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Sales for each product are grouped into three 5 week periods (15 weeks total) each store</a:t>
            </a:r>
            <a:endParaRPr>
              <a:solidFill>
                <a:srgbClr val="0B5394"/>
              </a:solidFill>
              <a:latin typeface="Inter Tight"/>
              <a:ea typeface="Inter Tight"/>
              <a:cs typeface="Inter Tight"/>
              <a:sym typeface="Inter Tight"/>
            </a:endParaRPr>
          </a:p>
        </p:txBody>
      </p:sp>
      <p:sp>
        <p:nvSpPr>
          <p:cNvPr id="431" name="Google Shape;431;p55"/>
          <p:cNvSpPr txBox="1"/>
          <p:nvPr/>
        </p:nvSpPr>
        <p:spPr>
          <a:xfrm>
            <a:off x="110500" y="2620550"/>
            <a:ext cx="4083900" cy="163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rgbClr val="0B5394"/>
                </a:solidFill>
                <a:latin typeface="Inter Tight"/>
                <a:ea typeface="Inter Tight"/>
                <a:cs typeface="Inter Tight"/>
                <a:sym typeface="Inter Tight"/>
              </a:rPr>
              <a:t>📈 Step 2: Calculating Sales Trends</a:t>
            </a:r>
            <a:endParaRPr b="1">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For each item:</a:t>
            </a:r>
            <a:endParaRPr>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a:t>
            </a:r>
            <a:r>
              <a:rPr lang="en">
                <a:solidFill>
                  <a:srgbClr val="0B5394"/>
                </a:solidFill>
                <a:latin typeface="Inter Tight"/>
                <a:ea typeface="Inter Tight"/>
                <a:cs typeface="Inter Tight"/>
                <a:sym typeface="Inter Tight"/>
              </a:rPr>
              <a:t>Daily averages (each 5-week period) = </a:t>
            </a:r>
            <a:r>
              <a:rPr lang="en">
                <a:solidFill>
                  <a:srgbClr val="0B5394"/>
                </a:solidFill>
                <a:latin typeface="Inter Tight"/>
                <a:ea typeface="Inter Tight"/>
                <a:cs typeface="Inter Tight"/>
                <a:sym typeface="Inter Tight"/>
              </a:rPr>
              <a:t>calculated</a:t>
            </a:r>
            <a:endParaRPr>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Combined average = computed 🧮</a:t>
            </a:r>
            <a:endParaRPr>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Standard deviation (📏 STDev) need to see consistency</a:t>
            </a:r>
            <a:endParaRPr>
              <a:solidFill>
                <a:srgbClr val="0B5394"/>
              </a:solidFill>
              <a:latin typeface="Inter Tight"/>
              <a:ea typeface="Inter Tight"/>
              <a:cs typeface="Inter Tight"/>
              <a:sym typeface="Inter Tight"/>
            </a:endParaRPr>
          </a:p>
        </p:txBody>
      </p:sp>
      <p:sp>
        <p:nvSpPr>
          <p:cNvPr id="432" name="Google Shape;432;p55"/>
          <p:cNvSpPr txBox="1"/>
          <p:nvPr/>
        </p:nvSpPr>
        <p:spPr>
          <a:xfrm>
            <a:off x="4373750" y="1301175"/>
            <a:ext cx="4193100" cy="163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a:t>
            </a:r>
            <a:r>
              <a:rPr b="1" lang="en">
                <a:solidFill>
                  <a:srgbClr val="0B5394"/>
                </a:solidFill>
                <a:latin typeface="Inter Tight"/>
                <a:ea typeface="Inter Tight"/>
                <a:cs typeface="Inter Tight"/>
                <a:sym typeface="Inter Tight"/>
              </a:rPr>
              <a:t>Step 3: Set Minimum Shelf Stock (MSS)</a:t>
            </a:r>
            <a:endParaRPr b="1">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a:t>
            </a:r>
            <a:r>
              <a:rPr lang="en">
                <a:solidFill>
                  <a:srgbClr val="0B5394"/>
                </a:solidFill>
                <a:latin typeface="Inter Tight"/>
                <a:ea typeface="Inter Tight"/>
                <a:cs typeface="Inter Tight"/>
                <a:sym typeface="Inter Tight"/>
              </a:rPr>
              <a:t>If total sales &lt; 1 case ➡️ MSS = 0</a:t>
            </a:r>
            <a:endParaRPr>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If sales &gt; 1 case:</a:t>
            </a:r>
            <a:endParaRPr>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Use PD1 or Combined Avg depending on STDev</a:t>
            </a:r>
            <a:endParaRPr>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Multiply chosen avg by the Reorder Threshold (🍺Beer = 14 days, 🥃Others = 10 days)</a:t>
            </a:r>
            <a:endParaRPr>
              <a:solidFill>
                <a:srgbClr val="0B5394"/>
              </a:solidFill>
              <a:latin typeface="Inter Tight"/>
              <a:ea typeface="Inter Tight"/>
              <a:cs typeface="Inter Tight"/>
              <a:sym typeface="Inter Tight"/>
            </a:endParaRPr>
          </a:p>
        </p:txBody>
      </p:sp>
      <p:sp>
        <p:nvSpPr>
          <p:cNvPr id="433" name="Google Shape;433;p55"/>
          <p:cNvSpPr txBox="1"/>
          <p:nvPr/>
        </p:nvSpPr>
        <p:spPr>
          <a:xfrm>
            <a:off x="4373750" y="3053575"/>
            <a:ext cx="46134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rgbClr val="0B5394"/>
                </a:solidFill>
                <a:latin typeface="Inter Tight"/>
                <a:ea typeface="Inter Tight"/>
                <a:cs typeface="Inter Tight"/>
                <a:sym typeface="Inter Tight"/>
              </a:rPr>
              <a:t>Step 4: Calculate Reorder Quantity</a:t>
            </a:r>
            <a:endParaRPr b="1">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a:t>
            </a:r>
            <a:r>
              <a:rPr lang="en">
                <a:solidFill>
                  <a:srgbClr val="0B5394"/>
                </a:solidFill>
                <a:latin typeface="Inter Tight"/>
                <a:ea typeface="Inter Tight"/>
                <a:cs typeface="Inter Tight"/>
                <a:sym typeface="Inter Tight"/>
              </a:rPr>
              <a:t>Daily avg × Lead Time (10 days) + MSS = </a:t>
            </a:r>
            <a:r>
              <a:rPr lang="en">
                <a:solidFill>
                  <a:srgbClr val="0B5394"/>
                </a:solidFill>
                <a:highlight>
                  <a:srgbClr val="FFFF00"/>
                </a:highlight>
                <a:latin typeface="Inter Tight"/>
                <a:ea typeface="Inter Tight"/>
                <a:cs typeface="Inter Tight"/>
                <a:sym typeface="Inter Tight"/>
              </a:rPr>
              <a:t>Reorder Qty</a:t>
            </a:r>
            <a:endParaRPr>
              <a:solidFill>
                <a:srgbClr val="0B5394"/>
              </a:solidFill>
              <a:highlight>
                <a:srgbClr val="FFFF00"/>
              </a:highlight>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 Reorder Qty is then rounded to </a:t>
            </a:r>
            <a:r>
              <a:rPr lang="en">
                <a:solidFill>
                  <a:srgbClr val="0B5394"/>
                </a:solidFill>
                <a:highlight>
                  <a:srgbClr val="FFFF00"/>
                </a:highlight>
                <a:latin typeface="Inter Tight"/>
                <a:ea typeface="Inter Tight"/>
                <a:cs typeface="Inter Tight"/>
                <a:sym typeface="Inter Tight"/>
              </a:rPr>
              <a:t>full cases</a:t>
            </a:r>
            <a:endParaRPr>
              <a:solidFill>
                <a:srgbClr val="0B5394"/>
              </a:solidFill>
              <a:highlight>
                <a:srgbClr val="FFFF00"/>
              </a:highlight>
              <a:latin typeface="Inter Tight"/>
              <a:ea typeface="Inter Tight"/>
              <a:cs typeface="Inter Tight"/>
              <a:sym typeface="Inter Tight"/>
            </a:endParaRPr>
          </a:p>
        </p:txBody>
      </p:sp>
      <p:sp>
        <p:nvSpPr>
          <p:cNvPr id="434" name="Google Shape;434;p55"/>
          <p:cNvSpPr txBox="1"/>
          <p:nvPr>
            <p:ph type="title"/>
          </p:nvPr>
        </p:nvSpPr>
        <p:spPr>
          <a:xfrm>
            <a:off x="110500" y="4332250"/>
            <a:ext cx="2492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a:solidFill>
                  <a:srgbClr val="0000FF"/>
                </a:solidFill>
                <a:latin typeface="Roboto SemiBold"/>
                <a:ea typeface="Roboto SemiBold"/>
                <a:cs typeface="Roboto SemiBold"/>
                <a:sym typeface="Roboto SemiBold"/>
              </a:rPr>
              <a:t>LIMITATIONS:</a:t>
            </a:r>
            <a:endParaRPr i="1">
              <a:solidFill>
                <a:srgbClr val="0000FF"/>
              </a:solidFill>
              <a:latin typeface="Roboto SemiBold"/>
              <a:ea typeface="Roboto SemiBold"/>
              <a:cs typeface="Roboto SemiBold"/>
              <a:sym typeface="Roboto SemiBold"/>
            </a:endParaRPr>
          </a:p>
        </p:txBody>
      </p:sp>
      <p:sp>
        <p:nvSpPr>
          <p:cNvPr id="435" name="Google Shape;435;p55"/>
          <p:cNvSpPr txBox="1"/>
          <p:nvPr/>
        </p:nvSpPr>
        <p:spPr>
          <a:xfrm>
            <a:off x="2494475" y="4062575"/>
            <a:ext cx="5450700" cy="11436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rgbClr val="0B5394"/>
              </a:buClr>
              <a:buSzPts val="1400"/>
              <a:buFont typeface="Gabarito"/>
              <a:buChar char="-"/>
            </a:pPr>
            <a:r>
              <a:rPr lang="en">
                <a:solidFill>
                  <a:srgbClr val="0B5394"/>
                </a:solidFill>
                <a:latin typeface="Gabarito"/>
                <a:ea typeface="Gabarito"/>
                <a:cs typeface="Gabarito"/>
                <a:sym typeface="Gabarito"/>
              </a:rPr>
              <a:t>No data on inventory to really measure ABS Stores' capacity.</a:t>
            </a:r>
            <a:endParaRPr>
              <a:solidFill>
                <a:srgbClr val="0B5394"/>
              </a:solidFill>
              <a:latin typeface="Gabarito"/>
              <a:ea typeface="Gabarito"/>
              <a:cs typeface="Gabarito"/>
              <a:sym typeface="Gabarito"/>
            </a:endParaRPr>
          </a:p>
          <a:p>
            <a:pPr indent="-317500" lvl="0" marL="457200" rtl="0" algn="l">
              <a:lnSpc>
                <a:spcPct val="115000"/>
              </a:lnSpc>
              <a:spcBef>
                <a:spcPts val="0"/>
              </a:spcBef>
              <a:spcAft>
                <a:spcPts val="0"/>
              </a:spcAft>
              <a:buClr>
                <a:srgbClr val="0B5394"/>
              </a:buClr>
              <a:buSzPts val="1400"/>
              <a:buFont typeface="Gabarito"/>
              <a:buChar char="-"/>
            </a:pPr>
            <a:r>
              <a:rPr lang="en">
                <a:solidFill>
                  <a:srgbClr val="0B5394"/>
                </a:solidFill>
                <a:latin typeface="Gabarito"/>
                <a:ea typeface="Gabarito"/>
                <a:cs typeface="Gabarito"/>
                <a:sym typeface="Gabarito"/>
              </a:rPr>
              <a:t>Some products are stable in sales; others DON’T (the key)</a:t>
            </a:r>
            <a:endParaRPr>
              <a:solidFill>
                <a:srgbClr val="0B5394"/>
              </a:solidFill>
              <a:latin typeface="Gabarito"/>
              <a:ea typeface="Gabarito"/>
              <a:cs typeface="Gabarito"/>
              <a:sym typeface="Gabarito"/>
            </a:endParaRPr>
          </a:p>
          <a:p>
            <a:pPr indent="-317500" lvl="0" marL="457200" rtl="0" algn="l">
              <a:lnSpc>
                <a:spcPct val="115000"/>
              </a:lnSpc>
              <a:spcBef>
                <a:spcPts val="0"/>
              </a:spcBef>
              <a:spcAft>
                <a:spcPts val="0"/>
              </a:spcAft>
              <a:buClr>
                <a:srgbClr val="0B5394"/>
              </a:buClr>
              <a:buSzPts val="1400"/>
              <a:buFont typeface="Gabarito"/>
              <a:buChar char="-"/>
            </a:pPr>
            <a:r>
              <a:rPr lang="en">
                <a:solidFill>
                  <a:srgbClr val="0B5394"/>
                </a:solidFill>
                <a:latin typeface="Gabarito"/>
                <a:ea typeface="Gabarito"/>
                <a:cs typeface="Gabarito"/>
                <a:sym typeface="Gabarito"/>
              </a:rPr>
              <a:t>Using weekly data, but daily would be </a:t>
            </a:r>
            <a:r>
              <a:rPr lang="en">
                <a:solidFill>
                  <a:srgbClr val="0B5394"/>
                </a:solidFill>
                <a:latin typeface="Gabarito"/>
                <a:ea typeface="Gabarito"/>
                <a:cs typeface="Gabarito"/>
                <a:sym typeface="Gabarito"/>
              </a:rPr>
              <a:t>beneficial</a:t>
            </a:r>
            <a:r>
              <a:rPr lang="en">
                <a:solidFill>
                  <a:srgbClr val="0B5394"/>
                </a:solidFill>
                <a:latin typeface="Gabarito"/>
                <a:ea typeface="Gabarito"/>
                <a:cs typeface="Gabarito"/>
                <a:sym typeface="Gabarito"/>
              </a:rPr>
              <a:t> to see sales (would, however, take forever; that’s why we use weekly!)</a:t>
            </a:r>
            <a:endParaRPr>
              <a:solidFill>
                <a:srgbClr val="0B5394"/>
              </a:solidFill>
              <a:latin typeface="Gabarito"/>
              <a:ea typeface="Gabarito"/>
              <a:cs typeface="Gabarito"/>
              <a:sym typeface="Gabar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39" name="Shape 439"/>
        <p:cNvGrpSpPr/>
        <p:nvPr/>
      </p:nvGrpSpPr>
      <p:grpSpPr>
        <a:xfrm>
          <a:off x="0" y="0"/>
          <a:ext cx="0" cy="0"/>
          <a:chOff x="0" y="0"/>
          <a:chExt cx="0" cy="0"/>
        </a:xfrm>
      </p:grpSpPr>
      <p:sp>
        <p:nvSpPr>
          <p:cNvPr id="440" name="Google Shape;440;p56"/>
          <p:cNvSpPr txBox="1"/>
          <p:nvPr/>
        </p:nvSpPr>
        <p:spPr>
          <a:xfrm>
            <a:off x="5350225" y="599150"/>
            <a:ext cx="3631800" cy="163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Made sure products were categorized by "Beer" for different Reorder Treshold:</a:t>
            </a:r>
            <a:endParaRPr>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a:t>
            </a:r>
            <a:r>
              <a:rPr lang="en" u="sng">
                <a:solidFill>
                  <a:srgbClr val="0B5394"/>
                </a:solidFill>
                <a:latin typeface="Inter Tight"/>
                <a:ea typeface="Inter Tight"/>
                <a:cs typeface="Inter Tight"/>
                <a:sym typeface="Inter Tight"/>
              </a:rPr>
              <a:t>Beer</a:t>
            </a:r>
            <a:r>
              <a:rPr lang="en">
                <a:solidFill>
                  <a:srgbClr val="0B5394"/>
                </a:solidFill>
                <a:latin typeface="Inter Tight"/>
                <a:ea typeface="Inter Tight"/>
                <a:cs typeface="Inter Tight"/>
                <a:sym typeface="Inter Tight"/>
              </a:rPr>
              <a:t>: 14 days 🍻</a:t>
            </a:r>
            <a:endParaRPr>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 </a:t>
            </a:r>
            <a:r>
              <a:rPr lang="en" u="sng">
                <a:solidFill>
                  <a:srgbClr val="0B5394"/>
                </a:solidFill>
                <a:latin typeface="Inter Tight"/>
                <a:ea typeface="Inter Tight"/>
                <a:cs typeface="Inter Tight"/>
                <a:sym typeface="Inter Tight"/>
              </a:rPr>
              <a:t>Other</a:t>
            </a:r>
            <a:r>
              <a:rPr lang="en">
                <a:solidFill>
                  <a:srgbClr val="0B5394"/>
                </a:solidFill>
                <a:latin typeface="Inter Tight"/>
                <a:ea typeface="Inter Tight"/>
                <a:cs typeface="Inter Tight"/>
                <a:sym typeface="Inter Tight"/>
              </a:rPr>
              <a:t>: 10 days 🥃</a:t>
            </a:r>
            <a:endParaRPr>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rgbClr val="0B5394"/>
                </a:solidFill>
                <a:latin typeface="Inter Tight"/>
                <a:ea typeface="Inter Tight"/>
                <a:cs typeface="Inter Tight"/>
                <a:sym typeface="Inter Tight"/>
              </a:rPr>
              <a:t>This directly impacts </a:t>
            </a:r>
            <a:r>
              <a:rPr b="1" lang="en">
                <a:solidFill>
                  <a:srgbClr val="0B5394"/>
                </a:solidFill>
                <a:latin typeface="Inter Tight"/>
                <a:ea typeface="Inter Tight"/>
                <a:cs typeface="Inter Tight"/>
                <a:sym typeface="Inter Tight"/>
              </a:rPr>
              <a:t>MSS</a:t>
            </a:r>
            <a:r>
              <a:rPr lang="en">
                <a:solidFill>
                  <a:srgbClr val="0B5394"/>
                </a:solidFill>
                <a:latin typeface="Inter Tight"/>
                <a:ea typeface="Inter Tight"/>
                <a:cs typeface="Inter Tight"/>
                <a:sym typeface="Inter Tight"/>
              </a:rPr>
              <a:t> and </a:t>
            </a:r>
            <a:r>
              <a:rPr b="1" lang="en">
                <a:solidFill>
                  <a:srgbClr val="0B5394"/>
                </a:solidFill>
                <a:latin typeface="Inter Tight"/>
                <a:ea typeface="Inter Tight"/>
                <a:cs typeface="Inter Tight"/>
                <a:sym typeface="Inter Tight"/>
              </a:rPr>
              <a:t>Reorder Qty</a:t>
            </a:r>
            <a:r>
              <a:rPr lang="en">
                <a:solidFill>
                  <a:srgbClr val="0B5394"/>
                </a:solidFill>
                <a:latin typeface="Inter Tight"/>
                <a:ea typeface="Inter Tight"/>
                <a:cs typeface="Inter Tight"/>
                <a:sym typeface="Inter Tight"/>
              </a:rPr>
              <a:t> calculations.</a:t>
            </a:r>
            <a:endParaRPr>
              <a:solidFill>
                <a:srgbClr val="0B5394"/>
              </a:solidFill>
              <a:latin typeface="Inter Tight"/>
              <a:ea typeface="Inter Tight"/>
              <a:cs typeface="Inter Tight"/>
              <a:sym typeface="Inter Tight"/>
            </a:endParaRPr>
          </a:p>
        </p:txBody>
      </p:sp>
      <p:sp>
        <p:nvSpPr>
          <p:cNvPr id="441" name="Google Shape;441;p56"/>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42" name="Google Shape;442;p56"/>
          <p:cNvSpPr txBox="1"/>
          <p:nvPr>
            <p:ph type="title"/>
          </p:nvPr>
        </p:nvSpPr>
        <p:spPr>
          <a:xfrm>
            <a:off x="630575" y="297375"/>
            <a:ext cx="6383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a:solidFill>
                  <a:srgbClr val="0000FF"/>
                </a:solidFill>
                <a:latin typeface="Roboto SemiBold"/>
                <a:ea typeface="Roboto SemiBold"/>
                <a:cs typeface="Roboto SemiBold"/>
                <a:sym typeface="Roboto SemiBold"/>
              </a:rPr>
              <a:t>Continue:</a:t>
            </a:r>
            <a:endParaRPr i="1">
              <a:solidFill>
                <a:srgbClr val="0000FF"/>
              </a:solidFill>
              <a:latin typeface="Roboto SemiBold"/>
              <a:ea typeface="Roboto SemiBold"/>
              <a:cs typeface="Roboto SemiBold"/>
              <a:sym typeface="Roboto SemiBold"/>
            </a:endParaRPr>
          </a:p>
        </p:txBody>
      </p:sp>
      <p:sp>
        <p:nvSpPr>
          <p:cNvPr id="443" name="Google Shape;443;p56"/>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444" name="Google Shape;444;p56"/>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445" name="Google Shape;445;p56"/>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446" name="Google Shape;446;p56"/>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pic>
        <p:nvPicPr>
          <p:cNvPr id="447" name="Google Shape;447;p56" title="Screenshot 2025-05-03 at 11.51.11 PM.png"/>
          <p:cNvPicPr preferRelativeResize="0"/>
          <p:nvPr/>
        </p:nvPicPr>
        <p:blipFill>
          <a:blip r:embed="rId3">
            <a:alphaModFix/>
          </a:blip>
          <a:stretch>
            <a:fillRect/>
          </a:stretch>
        </p:blipFill>
        <p:spPr>
          <a:xfrm>
            <a:off x="173150" y="961975"/>
            <a:ext cx="5044157" cy="1254250"/>
          </a:xfrm>
          <a:prstGeom prst="rect">
            <a:avLst/>
          </a:prstGeom>
          <a:noFill/>
          <a:ln cap="flat" cmpd="sng" w="19050">
            <a:solidFill>
              <a:schemeClr val="dk2"/>
            </a:solidFill>
            <a:prstDash val="solid"/>
            <a:round/>
            <a:headEnd len="sm" w="sm" type="none"/>
            <a:tailEnd len="sm" w="sm" type="none"/>
          </a:ln>
        </p:spPr>
      </p:pic>
      <p:sp>
        <p:nvSpPr>
          <p:cNvPr id="448" name="Google Shape;448;p56"/>
          <p:cNvSpPr txBox="1"/>
          <p:nvPr/>
        </p:nvSpPr>
        <p:spPr>
          <a:xfrm>
            <a:off x="100575" y="2216225"/>
            <a:ext cx="8038800" cy="1212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500" u="sng">
                <a:solidFill>
                  <a:srgbClr val="0B5394"/>
                </a:solidFill>
                <a:latin typeface="Inter Tight"/>
                <a:ea typeface="Inter Tight"/>
                <a:cs typeface="Inter Tight"/>
                <a:sym typeface="Inter Tight"/>
              </a:rPr>
              <a:t>Gotten functions:</a:t>
            </a:r>
            <a:endParaRPr i="1" sz="1500" u="sng">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500">
                <a:solidFill>
                  <a:srgbClr val="0B5394"/>
                </a:solidFill>
                <a:latin typeface="Inter Tight"/>
                <a:ea typeface="Inter Tight"/>
                <a:cs typeface="Inter Tight"/>
                <a:sym typeface="Inter Tight"/>
              </a:rPr>
              <a:t>🧠 </a:t>
            </a:r>
            <a:r>
              <a:rPr b="1" lang="en" sz="1500">
                <a:solidFill>
                  <a:srgbClr val="0B5394"/>
                </a:solidFill>
                <a:latin typeface="Inter Tight"/>
                <a:ea typeface="Inter Tight"/>
                <a:cs typeface="Inter Tight"/>
                <a:sym typeface="Inter Tight"/>
              </a:rPr>
              <a:t>Reorder Quantity Algorithm</a:t>
            </a:r>
            <a:r>
              <a:rPr lang="en" sz="1500">
                <a:solidFill>
                  <a:srgbClr val="0B5394"/>
                </a:solidFill>
                <a:latin typeface="Inter Tight"/>
                <a:ea typeface="Inter Tight"/>
                <a:cs typeface="Inter Tight"/>
                <a:sym typeface="Inter Tight"/>
              </a:rPr>
              <a:t> (Function: calculate_reorder_sliding) = Master Planning Process</a:t>
            </a:r>
            <a:endParaRPr sz="1500">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500">
                <a:solidFill>
                  <a:srgbClr val="0B5394"/>
                </a:solidFill>
                <a:latin typeface="Inter Tight"/>
                <a:ea typeface="Inter Tight"/>
                <a:cs typeface="Inter Tight"/>
                <a:sym typeface="Inter Tight"/>
              </a:rPr>
              <a:t>🧊 </a:t>
            </a:r>
            <a:r>
              <a:rPr b="1" lang="en" sz="1500">
                <a:solidFill>
                  <a:srgbClr val="0B5394"/>
                </a:solidFill>
                <a:latin typeface="Inter Tight"/>
                <a:ea typeface="Inter Tight"/>
                <a:cs typeface="Inter Tight"/>
                <a:sym typeface="Inter Tight"/>
              </a:rPr>
              <a:t>Minimum Shelf Stock</a:t>
            </a:r>
            <a:r>
              <a:rPr lang="en" sz="1500">
                <a:solidFill>
                  <a:srgbClr val="0B5394"/>
                </a:solidFill>
                <a:latin typeface="Inter Tight"/>
                <a:ea typeface="Inter Tight"/>
                <a:cs typeface="Inter Tight"/>
                <a:sym typeface="Inter Tight"/>
              </a:rPr>
              <a:t> (Function: calculate_mss_sliding) = Same for MSS (buffer stock)</a:t>
            </a:r>
            <a:endParaRPr sz="1500">
              <a:solidFill>
                <a:srgbClr val="0B5394"/>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500">
                <a:solidFill>
                  <a:srgbClr val="0B5394"/>
                </a:solidFill>
                <a:latin typeface="Inter Tight"/>
                <a:ea typeface="Inter Tight"/>
                <a:cs typeface="Inter Tight"/>
                <a:sym typeface="Inter Tight"/>
              </a:rPr>
              <a:t>📦 </a:t>
            </a:r>
            <a:r>
              <a:rPr b="1" lang="en" sz="1500">
                <a:solidFill>
                  <a:srgbClr val="0B5394"/>
                </a:solidFill>
                <a:latin typeface="Inter Tight"/>
                <a:ea typeface="Inter Tight"/>
                <a:cs typeface="Inter Tight"/>
                <a:sym typeface="Inter Tight"/>
              </a:rPr>
              <a:t>Reorder in Cases</a:t>
            </a:r>
            <a:r>
              <a:rPr lang="en" sz="1500">
                <a:solidFill>
                  <a:srgbClr val="0B5394"/>
                </a:solidFill>
                <a:latin typeface="Inter Tight"/>
                <a:ea typeface="Inter Tight"/>
                <a:cs typeface="Inter Tight"/>
                <a:sym typeface="Inter Tight"/>
              </a:rPr>
              <a:t> (Function: convert_reorder_to_cases)</a:t>
            </a:r>
            <a:endParaRPr sz="1500">
              <a:solidFill>
                <a:srgbClr val="0B5394"/>
              </a:solidFill>
              <a:latin typeface="Inter Tight"/>
              <a:ea typeface="Inter Tight"/>
              <a:cs typeface="Inter Tight"/>
              <a:sym typeface="Inter Tight"/>
            </a:endParaRPr>
          </a:p>
        </p:txBody>
      </p:sp>
      <p:sp>
        <p:nvSpPr>
          <p:cNvPr id="449" name="Google Shape;449;p56"/>
          <p:cNvSpPr txBox="1"/>
          <p:nvPr/>
        </p:nvSpPr>
        <p:spPr>
          <a:xfrm>
            <a:off x="100575" y="3428225"/>
            <a:ext cx="6119100" cy="6480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200"/>
              </a:spcBef>
              <a:spcAft>
                <a:spcPts val="0"/>
              </a:spcAft>
              <a:buClr>
                <a:schemeClr val="accent1"/>
              </a:buClr>
              <a:buSzPts val="1400"/>
              <a:buFont typeface="Inter Tight"/>
              <a:buChar char="-"/>
            </a:pPr>
            <a:r>
              <a:rPr lang="en">
                <a:solidFill>
                  <a:schemeClr val="accent1"/>
                </a:solidFill>
                <a:latin typeface="Inter Tight"/>
                <a:ea typeface="Inter Tight"/>
                <a:cs typeface="Inter Tight"/>
                <a:sym typeface="Inter Tight"/>
              </a:rPr>
              <a:t>ABS Stores reorders </a:t>
            </a:r>
            <a:r>
              <a:rPr b="1" lang="en">
                <a:solidFill>
                  <a:schemeClr val="accent1"/>
                </a:solidFill>
                <a:latin typeface="Inter Tight"/>
                <a:ea typeface="Inter Tight"/>
                <a:cs typeface="Inter Tight"/>
                <a:sym typeface="Inter Tight"/>
              </a:rPr>
              <a:t>in full cases</a:t>
            </a:r>
            <a:r>
              <a:rPr lang="en">
                <a:solidFill>
                  <a:schemeClr val="accent1"/>
                </a:solidFill>
                <a:latin typeface="Inter Tight"/>
                <a:ea typeface="Inter Tight"/>
                <a:cs typeface="Inter Tight"/>
                <a:sym typeface="Inter Tight"/>
              </a:rPr>
              <a:t> (not bottles). </a:t>
            </a:r>
            <a:endParaRPr>
              <a:solidFill>
                <a:schemeClr val="accent1"/>
              </a:solidFill>
              <a:latin typeface="Inter Tight"/>
              <a:ea typeface="Inter Tight"/>
              <a:cs typeface="Inter Tight"/>
              <a:sym typeface="Inter Tight"/>
            </a:endParaRPr>
          </a:p>
          <a:p>
            <a:pPr indent="-317500" lvl="0" marL="457200" rtl="0" algn="l">
              <a:lnSpc>
                <a:spcPct val="115000"/>
              </a:lnSpc>
              <a:spcBef>
                <a:spcPts val="0"/>
              </a:spcBef>
              <a:spcAft>
                <a:spcPts val="0"/>
              </a:spcAft>
              <a:buClr>
                <a:schemeClr val="accent1"/>
              </a:buClr>
              <a:buSzPts val="1400"/>
              <a:buFont typeface="Inter Tight"/>
              <a:buChar char="-"/>
            </a:pPr>
            <a:r>
              <a:rPr lang="en">
                <a:solidFill>
                  <a:schemeClr val="accent1"/>
                </a:solidFill>
                <a:latin typeface="Inter Tight"/>
                <a:ea typeface="Inter Tight"/>
                <a:cs typeface="Inter Tight"/>
                <a:sym typeface="Inter Tight"/>
              </a:rPr>
              <a:t>Converts bottle reorder </a:t>
            </a:r>
            <a:r>
              <a:rPr lang="en">
                <a:solidFill>
                  <a:schemeClr val="accent1"/>
                </a:solidFill>
                <a:latin typeface="Inter Tight"/>
                <a:ea typeface="Inter Tight"/>
                <a:cs typeface="Inter Tight"/>
                <a:sym typeface="Inter Tight"/>
              </a:rPr>
              <a:t>quantity to</a:t>
            </a:r>
            <a:r>
              <a:rPr lang="en">
                <a:solidFill>
                  <a:schemeClr val="accent1"/>
                </a:solidFill>
                <a:latin typeface="Inter Tight"/>
                <a:ea typeface="Inter Tight"/>
                <a:cs typeface="Inter Tight"/>
                <a:sym typeface="Inter Tight"/>
              </a:rPr>
              <a:t> </a:t>
            </a:r>
            <a:r>
              <a:rPr b="1" lang="en">
                <a:solidFill>
                  <a:schemeClr val="accent1"/>
                </a:solidFill>
                <a:latin typeface="Inter Tight"/>
                <a:ea typeface="Inter Tight"/>
                <a:cs typeface="Inter Tight"/>
                <a:sym typeface="Inter Tight"/>
              </a:rPr>
              <a:t>rounded-up case amounts.</a:t>
            </a:r>
            <a:endParaRPr/>
          </a:p>
        </p:txBody>
      </p:sp>
      <p:sp>
        <p:nvSpPr>
          <p:cNvPr id="450" name="Google Shape;450;p56"/>
          <p:cNvSpPr txBox="1"/>
          <p:nvPr/>
        </p:nvSpPr>
        <p:spPr>
          <a:xfrm>
            <a:off x="5756400" y="3567575"/>
            <a:ext cx="3131700" cy="369300"/>
          </a:xfrm>
          <a:prstGeom prst="rect">
            <a:avLst/>
          </a:prstGeom>
          <a:noFill/>
          <a:ln cap="flat" cmpd="sng" w="9525">
            <a:solidFill>
              <a:srgbClr val="000000"/>
            </a:solidFill>
            <a:prstDash val="lgDash"/>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1200">
                <a:latin typeface="Lucida Sans"/>
                <a:ea typeface="Lucida Sans"/>
                <a:cs typeface="Lucida Sans"/>
                <a:sym typeface="Lucida Sans"/>
              </a:rPr>
              <a:t>ceiling(reorder_qty / Bottles_Per_Case)</a:t>
            </a:r>
            <a:endParaRPr sz="1200">
              <a:latin typeface="Lucida Sans"/>
              <a:ea typeface="Lucida Sans"/>
              <a:cs typeface="Lucida Sans"/>
              <a:sym typeface="Lucida Sans"/>
            </a:endParaRPr>
          </a:p>
        </p:txBody>
      </p:sp>
      <p:sp>
        <p:nvSpPr>
          <p:cNvPr id="451" name="Google Shape;451;p56"/>
          <p:cNvSpPr txBox="1"/>
          <p:nvPr/>
        </p:nvSpPr>
        <p:spPr>
          <a:xfrm>
            <a:off x="100575" y="4140950"/>
            <a:ext cx="1622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u="sng">
                <a:solidFill>
                  <a:srgbClr val="0000FF"/>
                </a:solidFill>
                <a:highlight>
                  <a:srgbClr val="CFE2F3"/>
                </a:highlight>
                <a:latin typeface="Calibri"/>
                <a:ea typeface="Calibri"/>
                <a:cs typeface="Calibri"/>
                <a:sym typeface="Calibri"/>
              </a:rPr>
              <a:t>NEW VARIABLES</a:t>
            </a:r>
            <a:endParaRPr b="1" sz="1600" u="sng">
              <a:solidFill>
                <a:srgbClr val="0000FF"/>
              </a:solidFill>
              <a:highlight>
                <a:srgbClr val="CFE2F3"/>
              </a:highlight>
              <a:latin typeface="Calibri"/>
              <a:ea typeface="Calibri"/>
              <a:cs typeface="Calibri"/>
              <a:sym typeface="Calibri"/>
            </a:endParaRPr>
          </a:p>
        </p:txBody>
      </p:sp>
      <p:sp>
        <p:nvSpPr>
          <p:cNvPr id="452" name="Google Shape;452;p56"/>
          <p:cNvSpPr txBox="1"/>
          <p:nvPr/>
        </p:nvSpPr>
        <p:spPr>
          <a:xfrm>
            <a:off x="100575" y="4572050"/>
            <a:ext cx="2257200" cy="415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solidFill>
                  <a:srgbClr val="0B5394"/>
                </a:solidFill>
                <a:latin typeface="Inter Tight"/>
                <a:ea typeface="Inter Tight"/>
                <a:cs typeface="Inter Tight"/>
                <a:sym typeface="Inter Tight"/>
              </a:rPr>
              <a:t>Reorder_Weeks(16-53)</a:t>
            </a:r>
            <a:endParaRPr/>
          </a:p>
        </p:txBody>
      </p:sp>
      <p:sp>
        <p:nvSpPr>
          <p:cNvPr id="453" name="Google Shape;453;p56"/>
          <p:cNvSpPr txBox="1"/>
          <p:nvPr/>
        </p:nvSpPr>
        <p:spPr>
          <a:xfrm>
            <a:off x="2357775" y="4572050"/>
            <a:ext cx="1958400" cy="415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solidFill>
                  <a:srgbClr val="0B5394"/>
                </a:solidFill>
                <a:latin typeface="Inter Tight"/>
                <a:ea typeface="Inter Tight"/>
                <a:cs typeface="Inter Tight"/>
                <a:sym typeface="Inter Tight"/>
              </a:rPr>
              <a:t>MSS_Weeks</a:t>
            </a:r>
            <a:r>
              <a:rPr b="1" lang="en" sz="1500">
                <a:solidFill>
                  <a:srgbClr val="0B5394"/>
                </a:solidFill>
                <a:latin typeface="Inter Tight"/>
                <a:ea typeface="Inter Tight"/>
                <a:cs typeface="Inter Tight"/>
                <a:sym typeface="Inter Tight"/>
              </a:rPr>
              <a:t>(16-53)</a:t>
            </a:r>
            <a:endParaRPr/>
          </a:p>
        </p:txBody>
      </p:sp>
      <p:sp>
        <p:nvSpPr>
          <p:cNvPr id="454" name="Google Shape;454;p56"/>
          <p:cNvSpPr txBox="1"/>
          <p:nvPr/>
        </p:nvSpPr>
        <p:spPr>
          <a:xfrm>
            <a:off x="4316175" y="4572050"/>
            <a:ext cx="2189100" cy="415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solidFill>
                  <a:srgbClr val="0B5394"/>
                </a:solidFill>
                <a:latin typeface="Inter Tight"/>
                <a:ea typeface="Inter Tight"/>
                <a:cs typeface="Inter Tight"/>
                <a:sym typeface="Inter Tight"/>
              </a:rPr>
              <a:t>Reorder Cases(16-53)</a:t>
            </a:r>
            <a:endParaRPr/>
          </a:p>
        </p:txBody>
      </p:sp>
      <p:sp>
        <p:nvSpPr>
          <p:cNvPr id="455" name="Google Shape;455;p56"/>
          <p:cNvSpPr txBox="1"/>
          <p:nvPr/>
        </p:nvSpPr>
        <p:spPr>
          <a:xfrm>
            <a:off x="5756400" y="3978075"/>
            <a:ext cx="3000000" cy="431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0B5394"/>
              </a:buClr>
              <a:buSzPts val="1600"/>
              <a:buFont typeface="Nunito"/>
              <a:buChar char="-"/>
            </a:pPr>
            <a:r>
              <a:rPr lang="en" sz="1600">
                <a:solidFill>
                  <a:srgbClr val="0B5394"/>
                </a:solidFill>
                <a:latin typeface="Nunito"/>
                <a:ea typeface="Nunito"/>
                <a:cs typeface="Nunito"/>
                <a:sym typeface="Nunito"/>
              </a:rPr>
              <a:t>500 Rows |  columns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59" name="Shape 459"/>
        <p:cNvGrpSpPr/>
        <p:nvPr/>
      </p:nvGrpSpPr>
      <p:grpSpPr>
        <a:xfrm>
          <a:off x="0" y="0"/>
          <a:ext cx="0" cy="0"/>
          <a:chOff x="0" y="0"/>
          <a:chExt cx="0" cy="0"/>
        </a:xfrm>
      </p:grpSpPr>
      <p:sp>
        <p:nvSpPr>
          <p:cNvPr id="460" name="Google Shape;460;p57"/>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61" name="Google Shape;461;p57"/>
          <p:cNvSpPr txBox="1"/>
          <p:nvPr/>
        </p:nvSpPr>
        <p:spPr>
          <a:xfrm>
            <a:off x="525700" y="493225"/>
            <a:ext cx="53256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sz="1600">
                <a:latin typeface="Lexend"/>
                <a:ea typeface="Lexend"/>
                <a:cs typeface="Lexend"/>
                <a:sym typeface="Lexend"/>
              </a:rPr>
              <a:t>LET’S BREAK THE ALGORITHM DOWN!</a:t>
            </a:r>
            <a:endParaRPr b="1" sz="1600">
              <a:latin typeface="Lexend"/>
              <a:ea typeface="Lexend"/>
              <a:cs typeface="Lexend"/>
              <a:sym typeface="Lexend"/>
            </a:endParaRPr>
          </a:p>
        </p:txBody>
      </p:sp>
      <p:sp>
        <p:nvSpPr>
          <p:cNvPr id="462" name="Google Shape;462;p57"/>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463" name="Google Shape;463;p57"/>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464" name="Google Shape;464;p57"/>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465" name="Google Shape;465;p57"/>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466" name="Google Shape;466;p57"/>
          <p:cNvSpPr txBox="1"/>
          <p:nvPr/>
        </p:nvSpPr>
        <p:spPr>
          <a:xfrm>
            <a:off x="281500" y="876575"/>
            <a:ext cx="74685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a:solidFill>
                  <a:schemeClr val="accent1"/>
                </a:solidFill>
                <a:latin typeface="Inter Tight"/>
                <a:ea typeface="Inter Tight"/>
                <a:cs typeface="Inter Tight"/>
                <a:sym typeface="Inter Tight"/>
              </a:rPr>
              <a:t>The three datasets for ABS </a:t>
            </a:r>
            <a:r>
              <a:rPr b="1" lang="en">
                <a:solidFill>
                  <a:schemeClr val="accent1"/>
                </a:solidFill>
                <a:latin typeface="Inter Tight"/>
                <a:ea typeface="Inter Tight"/>
                <a:cs typeface="Inter Tight"/>
                <a:sym typeface="Inter Tight"/>
              </a:rPr>
              <a:t>need to fulfill requirements</a:t>
            </a:r>
            <a:r>
              <a:rPr lang="en">
                <a:solidFill>
                  <a:schemeClr val="accent1"/>
                </a:solidFill>
                <a:latin typeface="Inter Tight"/>
                <a:ea typeface="Inter Tight"/>
                <a:cs typeface="Inter Tight"/>
                <a:sym typeface="Inter Tight"/>
              </a:rPr>
              <a:t> (depending on the unique store)</a:t>
            </a:r>
            <a:endParaRPr sz="1100">
              <a:solidFill>
                <a:schemeClr val="accent1"/>
              </a:solidFill>
              <a:latin typeface="Inter Tight"/>
              <a:ea typeface="Inter Tight"/>
              <a:cs typeface="Inter Tight"/>
              <a:sym typeface="Inter Tight"/>
            </a:endParaRPr>
          </a:p>
        </p:txBody>
      </p:sp>
      <p:sp>
        <p:nvSpPr>
          <p:cNvPr id="467" name="Google Shape;467;p57"/>
          <p:cNvSpPr txBox="1"/>
          <p:nvPr/>
        </p:nvSpPr>
        <p:spPr>
          <a:xfrm>
            <a:off x="82300" y="1276775"/>
            <a:ext cx="7468500" cy="124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a:solidFill>
                  <a:schemeClr val="accent1"/>
                </a:solidFill>
                <a:highlight>
                  <a:srgbClr val="00FFFF"/>
                </a:highlight>
              </a:rPr>
              <a:t>1. </a:t>
            </a:r>
            <a:r>
              <a:rPr b="1" lang="en">
                <a:solidFill>
                  <a:schemeClr val="accent1"/>
                </a:solidFill>
                <a:highlight>
                  <a:srgbClr val="00FFFF"/>
                </a:highlight>
              </a:rPr>
              <a:t>High-volume, small footprint, two deliveries per week</a:t>
            </a:r>
            <a:endParaRPr b="1">
              <a:solidFill>
                <a:schemeClr val="accent1"/>
              </a:solidFill>
              <a:highlight>
                <a:srgbClr val="00FFFF"/>
              </a:highlight>
            </a:endParaRPr>
          </a:p>
          <a:p>
            <a:pPr indent="-311150" lvl="0" marL="914400" rtl="0" algn="l">
              <a:lnSpc>
                <a:spcPct val="115000"/>
              </a:lnSpc>
              <a:spcBef>
                <a:spcPts val="1200"/>
              </a:spcBef>
              <a:spcAft>
                <a:spcPts val="0"/>
              </a:spcAft>
              <a:buClr>
                <a:schemeClr val="accent1"/>
              </a:buClr>
              <a:buSzPts val="1300"/>
              <a:buChar char="❖"/>
            </a:pPr>
            <a:r>
              <a:rPr b="1" lang="en" sz="1300" u="sng">
                <a:solidFill>
                  <a:schemeClr val="accent1"/>
                </a:solidFill>
              </a:rPr>
              <a:t>High sales</a:t>
            </a:r>
            <a:r>
              <a:rPr lang="en" sz="1300">
                <a:solidFill>
                  <a:schemeClr val="accent1"/>
                </a:solidFill>
              </a:rPr>
              <a:t> but </a:t>
            </a:r>
            <a:r>
              <a:rPr b="1" lang="en" sz="1300" u="sng">
                <a:solidFill>
                  <a:schemeClr val="accent1"/>
                </a:solidFill>
              </a:rPr>
              <a:t>limited storage space</a:t>
            </a:r>
            <a:r>
              <a:rPr lang="en" sz="1300" u="sng">
                <a:solidFill>
                  <a:schemeClr val="accent1"/>
                </a:solidFill>
              </a:rPr>
              <a:t>.</a:t>
            </a:r>
            <a:endParaRPr sz="1300" u="sng">
              <a:solidFill>
                <a:schemeClr val="accent1"/>
              </a:solidFill>
            </a:endParaRPr>
          </a:p>
          <a:p>
            <a:pPr indent="-311150" lvl="0" marL="914400" rtl="0" algn="l">
              <a:lnSpc>
                <a:spcPct val="115000"/>
              </a:lnSpc>
              <a:spcBef>
                <a:spcPts val="0"/>
              </a:spcBef>
              <a:spcAft>
                <a:spcPts val="0"/>
              </a:spcAft>
              <a:buClr>
                <a:schemeClr val="accent1"/>
              </a:buClr>
              <a:buSzPts val="1300"/>
              <a:buChar char="❖"/>
            </a:pPr>
            <a:r>
              <a:rPr lang="en" sz="1300">
                <a:solidFill>
                  <a:schemeClr val="accent1"/>
                </a:solidFill>
              </a:rPr>
              <a:t>Needs more frequent restocking (hence has two deliveries).</a:t>
            </a:r>
            <a:endParaRPr sz="1300">
              <a:solidFill>
                <a:schemeClr val="accent1"/>
              </a:solidFill>
            </a:endParaRPr>
          </a:p>
          <a:p>
            <a:pPr indent="-311150" lvl="0" marL="914400" rtl="0" algn="l">
              <a:lnSpc>
                <a:spcPct val="115000"/>
              </a:lnSpc>
              <a:spcBef>
                <a:spcPts val="0"/>
              </a:spcBef>
              <a:spcAft>
                <a:spcPts val="0"/>
              </a:spcAft>
              <a:buClr>
                <a:schemeClr val="accent1"/>
              </a:buClr>
              <a:buSzPts val="1300"/>
              <a:buChar char="❖"/>
            </a:pPr>
            <a:r>
              <a:rPr lang="en" sz="1300">
                <a:solidFill>
                  <a:schemeClr val="accent1"/>
                </a:solidFill>
              </a:rPr>
              <a:t>May need to keep lower inventory levels but reorder more often to avoid running out.</a:t>
            </a:r>
            <a:r>
              <a:rPr lang="en" sz="1300">
                <a:solidFill>
                  <a:schemeClr val="accent1"/>
                </a:solidFill>
              </a:rPr>
              <a:t> </a:t>
            </a:r>
            <a:endParaRPr sz="1300">
              <a:solidFill>
                <a:schemeClr val="accent1"/>
              </a:solidFill>
            </a:endParaRPr>
          </a:p>
        </p:txBody>
      </p:sp>
      <p:sp>
        <p:nvSpPr>
          <p:cNvPr id="468" name="Google Shape;468;p57"/>
          <p:cNvSpPr txBox="1"/>
          <p:nvPr/>
        </p:nvSpPr>
        <p:spPr>
          <a:xfrm>
            <a:off x="82300" y="2523575"/>
            <a:ext cx="7468500" cy="124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a:solidFill>
                  <a:schemeClr val="accent1"/>
                </a:solidFill>
                <a:highlight>
                  <a:srgbClr val="00FFFF"/>
                </a:highlight>
              </a:rPr>
              <a:t>2. Mid-volume, large footprint, one delivery per week</a:t>
            </a:r>
            <a:endParaRPr b="1">
              <a:solidFill>
                <a:schemeClr val="accent1"/>
              </a:solidFill>
              <a:highlight>
                <a:srgbClr val="00FFFF"/>
              </a:highlight>
            </a:endParaRPr>
          </a:p>
          <a:p>
            <a:pPr indent="-311150" lvl="0" marL="914400" rtl="0" algn="l">
              <a:lnSpc>
                <a:spcPct val="115000"/>
              </a:lnSpc>
              <a:spcBef>
                <a:spcPts val="1200"/>
              </a:spcBef>
              <a:spcAft>
                <a:spcPts val="0"/>
              </a:spcAft>
              <a:buClr>
                <a:schemeClr val="accent1"/>
              </a:buClr>
              <a:buSzPts val="1300"/>
              <a:buChar char="❖"/>
            </a:pPr>
            <a:r>
              <a:rPr b="1" lang="en" sz="1300" u="sng">
                <a:solidFill>
                  <a:schemeClr val="accent1"/>
                </a:solidFill>
              </a:rPr>
              <a:t>Decent sales</a:t>
            </a:r>
            <a:r>
              <a:rPr lang="en" sz="1300">
                <a:solidFill>
                  <a:schemeClr val="accent1"/>
                </a:solidFill>
              </a:rPr>
              <a:t> with </a:t>
            </a:r>
            <a:r>
              <a:rPr b="1" lang="en" sz="1300" u="sng">
                <a:solidFill>
                  <a:schemeClr val="accent1"/>
                </a:solidFill>
              </a:rPr>
              <a:t>plenty of storage</a:t>
            </a:r>
            <a:r>
              <a:rPr lang="en" sz="1300" u="sng">
                <a:solidFill>
                  <a:schemeClr val="accent1"/>
                </a:solidFill>
              </a:rPr>
              <a:t>.</a:t>
            </a:r>
            <a:endParaRPr sz="1300" u="sng">
              <a:solidFill>
                <a:schemeClr val="accent1"/>
              </a:solidFill>
            </a:endParaRPr>
          </a:p>
          <a:p>
            <a:pPr indent="-311150" lvl="0" marL="914400" rtl="0" algn="l">
              <a:lnSpc>
                <a:spcPct val="115000"/>
              </a:lnSpc>
              <a:spcBef>
                <a:spcPts val="0"/>
              </a:spcBef>
              <a:spcAft>
                <a:spcPts val="0"/>
              </a:spcAft>
              <a:buClr>
                <a:schemeClr val="accent1"/>
              </a:buClr>
              <a:buSzPts val="1300"/>
              <a:buChar char="❖"/>
            </a:pPr>
            <a:r>
              <a:rPr lang="en" sz="1300">
                <a:solidFill>
                  <a:schemeClr val="accent1"/>
                </a:solidFill>
              </a:rPr>
              <a:t>Can hold more backup inventory.</a:t>
            </a:r>
            <a:endParaRPr sz="1300">
              <a:solidFill>
                <a:schemeClr val="accent1"/>
              </a:solidFill>
            </a:endParaRPr>
          </a:p>
          <a:p>
            <a:pPr indent="-311150" lvl="0" marL="914400" rtl="0" algn="l">
              <a:lnSpc>
                <a:spcPct val="115000"/>
              </a:lnSpc>
              <a:spcBef>
                <a:spcPts val="0"/>
              </a:spcBef>
              <a:spcAft>
                <a:spcPts val="0"/>
              </a:spcAft>
              <a:buClr>
                <a:schemeClr val="accent1"/>
              </a:buClr>
              <a:buSzPts val="1300"/>
              <a:buChar char="❖"/>
            </a:pPr>
            <a:r>
              <a:rPr lang="en" sz="1300">
                <a:solidFill>
                  <a:schemeClr val="accent1"/>
                </a:solidFill>
              </a:rPr>
              <a:t>May tolerate slightly larger reorder quantities less frequently.</a:t>
            </a:r>
            <a:endParaRPr sz="1300">
              <a:solidFill>
                <a:schemeClr val="accent1"/>
              </a:solidFill>
            </a:endParaRPr>
          </a:p>
        </p:txBody>
      </p:sp>
      <p:sp>
        <p:nvSpPr>
          <p:cNvPr id="469" name="Google Shape;469;p57"/>
          <p:cNvSpPr txBox="1"/>
          <p:nvPr/>
        </p:nvSpPr>
        <p:spPr>
          <a:xfrm>
            <a:off x="124200" y="3692225"/>
            <a:ext cx="7468500" cy="124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a:solidFill>
                  <a:schemeClr val="accent1"/>
                </a:solidFill>
                <a:highlight>
                  <a:srgbClr val="00FFFF"/>
                </a:highlight>
              </a:rPr>
              <a:t>3</a:t>
            </a:r>
            <a:r>
              <a:rPr b="1" lang="en">
                <a:solidFill>
                  <a:schemeClr val="accent1"/>
                </a:solidFill>
                <a:highlight>
                  <a:srgbClr val="00FFFF"/>
                </a:highlight>
              </a:rPr>
              <a:t>. </a:t>
            </a:r>
            <a:r>
              <a:rPr b="1" lang="en">
                <a:solidFill>
                  <a:schemeClr val="accent1"/>
                </a:solidFill>
                <a:highlight>
                  <a:srgbClr val="00FFFF"/>
                </a:highlight>
              </a:rPr>
              <a:t>Low-volume, small footprint, one delivery per week</a:t>
            </a:r>
            <a:endParaRPr b="1">
              <a:solidFill>
                <a:schemeClr val="accent1"/>
              </a:solidFill>
              <a:highlight>
                <a:srgbClr val="00FFFF"/>
              </a:highlight>
            </a:endParaRPr>
          </a:p>
          <a:p>
            <a:pPr indent="-311150" lvl="0" marL="914400" rtl="0" algn="l">
              <a:lnSpc>
                <a:spcPct val="115000"/>
              </a:lnSpc>
              <a:spcBef>
                <a:spcPts val="1200"/>
              </a:spcBef>
              <a:spcAft>
                <a:spcPts val="0"/>
              </a:spcAft>
              <a:buClr>
                <a:schemeClr val="accent1"/>
              </a:buClr>
              <a:buSzPts val="1300"/>
              <a:buChar char="❖"/>
            </a:pPr>
            <a:r>
              <a:rPr b="1" lang="en" sz="1300" u="sng">
                <a:solidFill>
                  <a:schemeClr val="accent1"/>
                </a:solidFill>
              </a:rPr>
              <a:t>Lower sales</a:t>
            </a:r>
            <a:r>
              <a:rPr lang="en" sz="1300">
                <a:solidFill>
                  <a:schemeClr val="accent1"/>
                </a:solidFill>
              </a:rPr>
              <a:t> and </a:t>
            </a:r>
            <a:r>
              <a:rPr b="1" lang="en" sz="1300" u="sng">
                <a:solidFill>
                  <a:schemeClr val="accent1"/>
                </a:solidFill>
              </a:rPr>
              <a:t>limited space.</a:t>
            </a:r>
            <a:endParaRPr b="1" sz="1300" u="sng">
              <a:solidFill>
                <a:schemeClr val="accent1"/>
              </a:solidFill>
            </a:endParaRPr>
          </a:p>
          <a:p>
            <a:pPr indent="-311150" lvl="0" marL="914400" rtl="0" algn="l">
              <a:lnSpc>
                <a:spcPct val="115000"/>
              </a:lnSpc>
              <a:spcBef>
                <a:spcPts val="0"/>
              </a:spcBef>
              <a:spcAft>
                <a:spcPts val="0"/>
              </a:spcAft>
              <a:buClr>
                <a:schemeClr val="accent1"/>
              </a:buClr>
              <a:buSzPts val="1300"/>
              <a:buChar char="❖"/>
            </a:pPr>
            <a:r>
              <a:rPr lang="en" sz="1300">
                <a:solidFill>
                  <a:schemeClr val="accent1"/>
                </a:solidFill>
              </a:rPr>
              <a:t>Doesn’t need to hold much but can’t store much either.</a:t>
            </a:r>
            <a:endParaRPr sz="1300">
              <a:solidFill>
                <a:schemeClr val="accent1"/>
              </a:solidFill>
            </a:endParaRPr>
          </a:p>
          <a:p>
            <a:pPr indent="-311150" lvl="0" marL="914400" rtl="0" algn="l">
              <a:lnSpc>
                <a:spcPct val="115000"/>
              </a:lnSpc>
              <a:spcBef>
                <a:spcPts val="0"/>
              </a:spcBef>
              <a:spcAft>
                <a:spcPts val="0"/>
              </a:spcAft>
              <a:buClr>
                <a:schemeClr val="accent1"/>
              </a:buClr>
              <a:buSzPts val="1300"/>
              <a:buChar char="❖"/>
            </a:pPr>
            <a:r>
              <a:rPr lang="en" sz="1300">
                <a:solidFill>
                  <a:schemeClr val="accent1"/>
                </a:solidFill>
              </a:rPr>
              <a:t>Reorder quantities should be tight and accurate to avoid overstock</a:t>
            </a:r>
            <a:endParaRPr sz="1300">
              <a:solidFill>
                <a:schemeClr val="accen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73" name="Shape 473"/>
        <p:cNvGrpSpPr/>
        <p:nvPr/>
      </p:nvGrpSpPr>
      <p:grpSpPr>
        <a:xfrm>
          <a:off x="0" y="0"/>
          <a:ext cx="0" cy="0"/>
          <a:chOff x="0" y="0"/>
          <a:chExt cx="0" cy="0"/>
        </a:xfrm>
      </p:grpSpPr>
      <p:sp>
        <p:nvSpPr>
          <p:cNvPr id="474" name="Google Shape;474;p58"/>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75" name="Google Shape;475;p58"/>
          <p:cNvSpPr txBox="1"/>
          <p:nvPr/>
        </p:nvSpPr>
        <p:spPr>
          <a:xfrm>
            <a:off x="663500" y="322450"/>
            <a:ext cx="74448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sz="1600">
                <a:solidFill>
                  <a:schemeClr val="accent1"/>
                </a:solidFill>
                <a:latin typeface="Lexend"/>
                <a:ea typeface="Lexend"/>
                <a:cs typeface="Lexend"/>
                <a:sym typeface="Lexend"/>
              </a:rPr>
              <a:t>HIGH</a:t>
            </a:r>
            <a:r>
              <a:rPr b="1" lang="en" sz="1600">
                <a:solidFill>
                  <a:schemeClr val="accent1"/>
                </a:solidFill>
                <a:latin typeface="Lexend"/>
                <a:ea typeface="Lexend"/>
                <a:cs typeface="Lexend"/>
                <a:sym typeface="Lexend"/>
              </a:rPr>
              <a:t> STORE VOLUME: Results of Algorithm (OVERSTOCK)</a:t>
            </a:r>
            <a:endParaRPr b="1" sz="1600">
              <a:latin typeface="Lexend"/>
              <a:ea typeface="Lexend"/>
              <a:cs typeface="Lexend"/>
              <a:sym typeface="Lexend"/>
            </a:endParaRPr>
          </a:p>
        </p:txBody>
      </p:sp>
      <p:sp>
        <p:nvSpPr>
          <p:cNvPr id="476" name="Google Shape;476;p58"/>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477" name="Google Shape;477;p58"/>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478" name="Google Shape;478;p58"/>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479" name="Google Shape;479;p58"/>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pic>
        <p:nvPicPr>
          <p:cNvPr id="480" name="Google Shape;480;p58" title="Screenshot 2025-05-04 at 11.38.59 AM.png"/>
          <p:cNvPicPr preferRelativeResize="0"/>
          <p:nvPr/>
        </p:nvPicPr>
        <p:blipFill rotWithShape="1">
          <a:blip r:embed="rId3">
            <a:alphaModFix/>
          </a:blip>
          <a:srcRect b="0" l="1048" r="0" t="0"/>
          <a:stretch/>
        </p:blipFill>
        <p:spPr>
          <a:xfrm>
            <a:off x="0" y="808650"/>
            <a:ext cx="6469449" cy="4085151"/>
          </a:xfrm>
          <a:prstGeom prst="rect">
            <a:avLst/>
          </a:prstGeom>
          <a:noFill/>
          <a:ln>
            <a:noFill/>
          </a:ln>
        </p:spPr>
      </p:pic>
      <p:sp>
        <p:nvSpPr>
          <p:cNvPr id="481" name="Google Shape;481;p58"/>
          <p:cNvSpPr txBox="1"/>
          <p:nvPr/>
        </p:nvSpPr>
        <p:spPr>
          <a:xfrm>
            <a:off x="1019675" y="873775"/>
            <a:ext cx="5325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1200">
                <a:solidFill>
                  <a:schemeClr val="accent1"/>
                </a:solidFill>
                <a:highlight>
                  <a:schemeClr val="lt1"/>
                </a:highlight>
              </a:rPr>
              <a:t>🧪 PRODUCT: SCOTTY’S VODKA 50ML  (ItemID: 18467)</a:t>
            </a:r>
            <a:endParaRPr b="1" sz="1200">
              <a:solidFill>
                <a:schemeClr val="accent1"/>
              </a:solidFill>
              <a:highlight>
                <a:schemeClr val="lt1"/>
              </a:highlight>
            </a:endParaRPr>
          </a:p>
        </p:txBody>
      </p:sp>
      <p:sp>
        <p:nvSpPr>
          <p:cNvPr id="482" name="Google Shape;482;p58"/>
          <p:cNvSpPr txBox="1"/>
          <p:nvPr/>
        </p:nvSpPr>
        <p:spPr>
          <a:xfrm>
            <a:off x="1234100" y="664250"/>
            <a:ext cx="4184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1300" u="sng">
                <a:solidFill>
                  <a:schemeClr val="accent1"/>
                </a:solidFill>
                <a:highlight>
                  <a:schemeClr val="lt1"/>
                </a:highlight>
              </a:rPr>
              <a:t>Sales vs Reorder Quantity vs MSS (Weeks 16 - 53)</a:t>
            </a:r>
            <a:endParaRPr b="1" sz="1300" u="sng">
              <a:solidFill>
                <a:schemeClr val="accent1"/>
              </a:solidFill>
              <a:highlight>
                <a:schemeClr val="lt1"/>
              </a:highlight>
            </a:endParaRPr>
          </a:p>
        </p:txBody>
      </p:sp>
      <p:pic>
        <p:nvPicPr>
          <p:cNvPr descr="SCOTTY'S VODKA 50ML – Banks Wines &amp; Spirits" id="483" name="Google Shape;483;p58"/>
          <p:cNvPicPr preferRelativeResize="0"/>
          <p:nvPr/>
        </p:nvPicPr>
        <p:blipFill rotWithShape="1">
          <a:blip r:embed="rId4">
            <a:alphaModFix/>
          </a:blip>
          <a:srcRect b="31021" l="32189" r="24591" t="15122"/>
          <a:stretch/>
        </p:blipFill>
        <p:spPr>
          <a:xfrm rot="-848632">
            <a:off x="963793" y="1569424"/>
            <a:ext cx="327669" cy="763251"/>
          </a:xfrm>
          <a:prstGeom prst="rect">
            <a:avLst/>
          </a:prstGeom>
          <a:noFill/>
          <a:ln>
            <a:noFill/>
          </a:ln>
        </p:spPr>
      </p:pic>
      <p:sp>
        <p:nvSpPr>
          <p:cNvPr id="484" name="Google Shape;484;p58"/>
          <p:cNvSpPr txBox="1"/>
          <p:nvPr/>
        </p:nvSpPr>
        <p:spPr>
          <a:xfrm>
            <a:off x="5754275" y="2189450"/>
            <a:ext cx="3009300" cy="114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accent1"/>
                </a:solidFill>
                <a:latin typeface="Inter Tight"/>
                <a:ea typeface="Inter Tight"/>
                <a:cs typeface="Inter Tight"/>
                <a:sym typeface="Inter Tight"/>
              </a:rPr>
              <a:t>📉 Weeks 42–53 </a:t>
            </a:r>
            <a:br>
              <a:rPr b="1" lang="en">
                <a:solidFill>
                  <a:schemeClr val="accent1"/>
                </a:solidFill>
                <a:latin typeface="Inter Tight"/>
                <a:ea typeface="Inter Tight"/>
                <a:cs typeface="Inter Tight"/>
                <a:sym typeface="Inter Tight"/>
              </a:rPr>
            </a:br>
            <a:r>
              <a:rPr b="1" lang="en">
                <a:solidFill>
                  <a:schemeClr val="accent1"/>
                </a:solidFill>
                <a:latin typeface="Inter Tight"/>
                <a:ea typeface="Inter Tight"/>
                <a:cs typeface="Inter Tight"/>
                <a:sym typeface="Inter Tight"/>
              </a:rPr>
              <a:t>(Sharp Sales Decline)</a:t>
            </a:r>
            <a:endParaRPr b="1">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Sales drop </a:t>
            </a:r>
            <a:r>
              <a:rPr b="1" lang="en">
                <a:solidFill>
                  <a:schemeClr val="accent1"/>
                </a:solidFill>
                <a:latin typeface="Inter Tight"/>
                <a:ea typeface="Inter Tight"/>
                <a:cs typeface="Inter Tight"/>
                <a:sym typeface="Inter Tight"/>
              </a:rPr>
              <a:t>ALOT</a:t>
            </a:r>
            <a:r>
              <a:rPr lang="en">
                <a:solidFill>
                  <a:schemeClr val="accent1"/>
                </a:solidFill>
                <a:latin typeface="Inter Tight"/>
                <a:ea typeface="Inter Tight"/>
                <a:cs typeface="Inter Tight"/>
                <a:sym typeface="Inter Tight"/>
              </a:rPr>
              <a:t> below MSS.</a:t>
            </a:r>
            <a:endParaRPr>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i="1" lang="en" u="sng">
                <a:solidFill>
                  <a:schemeClr val="accent1"/>
                </a:solidFill>
                <a:latin typeface="Inter Tight"/>
                <a:ea typeface="Inter Tight"/>
                <a:cs typeface="Inter Tight"/>
                <a:sym typeface="Inter Tight"/>
              </a:rPr>
              <a:t>Week 42 &amp; Week 53: LOW SALES ⚠️</a:t>
            </a:r>
            <a:endParaRPr>
              <a:solidFill>
                <a:schemeClr val="accent1"/>
              </a:solidFill>
              <a:latin typeface="Inter Tight"/>
              <a:ea typeface="Inter Tight"/>
              <a:cs typeface="Inter Tight"/>
              <a:sym typeface="Inter Tight"/>
            </a:endParaRPr>
          </a:p>
        </p:txBody>
      </p:sp>
      <p:sp>
        <p:nvSpPr>
          <p:cNvPr id="485" name="Google Shape;485;p58"/>
          <p:cNvSpPr txBox="1"/>
          <p:nvPr/>
        </p:nvSpPr>
        <p:spPr>
          <a:xfrm>
            <a:off x="6575700" y="753550"/>
            <a:ext cx="2568300" cy="1340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accent1"/>
                </a:solidFill>
                <a:latin typeface="Inter Tight"/>
                <a:ea typeface="Inter Tight"/>
                <a:cs typeface="Inter Tight"/>
                <a:sym typeface="Inter Tight"/>
              </a:rPr>
              <a:t>📊 Weeks 16–36 </a:t>
            </a:r>
            <a:br>
              <a:rPr b="1" lang="en">
                <a:solidFill>
                  <a:schemeClr val="accent1"/>
                </a:solidFill>
                <a:latin typeface="Inter Tight"/>
                <a:ea typeface="Inter Tight"/>
                <a:cs typeface="Inter Tight"/>
                <a:sym typeface="Inter Tight"/>
              </a:rPr>
            </a:br>
            <a:r>
              <a:rPr b="1" lang="en">
                <a:solidFill>
                  <a:schemeClr val="accent1"/>
                </a:solidFill>
                <a:latin typeface="Inter Tight"/>
                <a:ea typeface="Inter Tight"/>
                <a:cs typeface="Inter Tight"/>
                <a:sym typeface="Inter Tight"/>
              </a:rPr>
              <a:t>(High Sales Period)</a:t>
            </a:r>
            <a:endParaRPr b="1">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i="1" lang="en" sz="1300" u="sng">
                <a:solidFill>
                  <a:schemeClr val="accent1"/>
                </a:solidFill>
                <a:latin typeface="Inter Tight"/>
                <a:ea typeface="Inter Tight"/>
                <a:cs typeface="Inter Tight"/>
                <a:sym typeface="Inter Tight"/>
              </a:rPr>
              <a:t>Week 16, 30, 36 SALES &gt; MSS.</a:t>
            </a:r>
            <a:endParaRPr i="1" sz="1300" u="sng">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sz="1300">
                <a:solidFill>
                  <a:schemeClr val="accent1"/>
                </a:solidFill>
                <a:highlight>
                  <a:srgbClr val="FFF2CC"/>
                </a:highlight>
                <a:latin typeface="Inter Tight"/>
                <a:ea typeface="Inter Tight"/>
                <a:cs typeface="Inter Tight"/>
                <a:sym typeface="Inter Tight"/>
              </a:rPr>
              <a:t>(Product moving fast those periods, triggering MSS)</a:t>
            </a:r>
            <a:endParaRPr sz="1300">
              <a:solidFill>
                <a:schemeClr val="accent1"/>
              </a:solidFill>
              <a:highlight>
                <a:srgbClr val="FFF2CC"/>
              </a:highlight>
              <a:latin typeface="Inter Tight"/>
              <a:ea typeface="Inter Tight"/>
              <a:cs typeface="Inter Tight"/>
              <a:sym typeface="Inter Tight"/>
            </a:endParaRPr>
          </a:p>
        </p:txBody>
      </p:sp>
      <p:sp>
        <p:nvSpPr>
          <p:cNvPr id="486" name="Google Shape;486;p58"/>
          <p:cNvSpPr txBox="1"/>
          <p:nvPr/>
        </p:nvSpPr>
        <p:spPr>
          <a:xfrm>
            <a:off x="5838875" y="3324575"/>
            <a:ext cx="2840100" cy="139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PROBLEM: The algorithm</a:t>
            </a:r>
            <a:r>
              <a:rPr lang="en">
                <a:solidFill>
                  <a:schemeClr val="accent1"/>
                </a:solidFill>
                <a:latin typeface="Inter Tight"/>
                <a:ea typeface="Inter Tight"/>
                <a:cs typeface="Inter Tight"/>
                <a:sym typeface="Inter Tight"/>
              </a:rPr>
              <a:t> uses high previous sales, but it declines! (Overstocking)</a:t>
            </a:r>
            <a:br>
              <a:rPr lang="en">
                <a:solidFill>
                  <a:schemeClr val="accent1"/>
                </a:solidFill>
                <a:latin typeface="Inter Tight"/>
                <a:ea typeface="Inter Tight"/>
                <a:cs typeface="Inter Tight"/>
                <a:sym typeface="Inter Tight"/>
              </a:rPr>
            </a:br>
            <a:endParaRPr>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i="1" lang="en" u="sng">
                <a:solidFill>
                  <a:schemeClr val="accent1"/>
                </a:solidFill>
                <a:latin typeface="Inter Tight"/>
                <a:ea typeface="Inter Tight"/>
                <a:cs typeface="Inter Tight"/>
                <a:sym typeface="Inter Tight"/>
              </a:rPr>
              <a:t>We need to adapt to sales drops.</a:t>
            </a:r>
            <a:endParaRPr i="1" u="sng">
              <a:solidFill>
                <a:schemeClr val="accent1"/>
              </a:solidFill>
              <a:latin typeface="Inter Tight"/>
              <a:ea typeface="Inter Tight"/>
              <a:cs typeface="Inter Tight"/>
              <a:sym typeface="Inter Tight"/>
            </a:endParaRPr>
          </a:p>
        </p:txBody>
      </p:sp>
      <p:cxnSp>
        <p:nvCxnSpPr>
          <p:cNvPr id="487" name="Google Shape;487;p58"/>
          <p:cNvCxnSpPr/>
          <p:nvPr/>
        </p:nvCxnSpPr>
        <p:spPr>
          <a:xfrm>
            <a:off x="874725" y="3127775"/>
            <a:ext cx="505800" cy="0"/>
          </a:xfrm>
          <a:prstGeom prst="straightConnector1">
            <a:avLst/>
          </a:prstGeom>
          <a:noFill/>
          <a:ln cap="flat" cmpd="sng" w="9525">
            <a:solidFill>
              <a:schemeClr val="dk2"/>
            </a:solidFill>
            <a:prstDash val="solid"/>
            <a:round/>
            <a:headEnd len="med" w="med" type="stealth"/>
            <a:tailEnd len="med" w="med" type="none"/>
          </a:ln>
        </p:spPr>
      </p:cxnSp>
      <p:cxnSp>
        <p:nvCxnSpPr>
          <p:cNvPr id="488" name="Google Shape;488;p58"/>
          <p:cNvCxnSpPr/>
          <p:nvPr/>
        </p:nvCxnSpPr>
        <p:spPr>
          <a:xfrm>
            <a:off x="2433800" y="2481300"/>
            <a:ext cx="505800" cy="0"/>
          </a:xfrm>
          <a:prstGeom prst="straightConnector1">
            <a:avLst/>
          </a:prstGeom>
          <a:noFill/>
          <a:ln cap="flat" cmpd="sng" w="9525">
            <a:solidFill>
              <a:schemeClr val="dk2"/>
            </a:solidFill>
            <a:prstDash val="solid"/>
            <a:round/>
            <a:headEnd len="med" w="med" type="stealth"/>
            <a:tailEnd len="med" w="med" type="none"/>
          </a:ln>
        </p:spPr>
      </p:cxnSp>
      <p:cxnSp>
        <p:nvCxnSpPr>
          <p:cNvPr id="489" name="Google Shape;489;p58"/>
          <p:cNvCxnSpPr/>
          <p:nvPr/>
        </p:nvCxnSpPr>
        <p:spPr>
          <a:xfrm>
            <a:off x="3260750" y="1827975"/>
            <a:ext cx="505800" cy="0"/>
          </a:xfrm>
          <a:prstGeom prst="straightConnector1">
            <a:avLst/>
          </a:prstGeom>
          <a:noFill/>
          <a:ln cap="flat" cmpd="sng" w="9525">
            <a:solidFill>
              <a:schemeClr val="dk2"/>
            </a:solidFill>
            <a:prstDash val="solid"/>
            <a:round/>
            <a:headEnd len="med" w="med" type="stealth"/>
            <a:tailEnd len="med" w="med" type="none"/>
          </a:ln>
        </p:spPr>
      </p:cxnSp>
      <p:cxnSp>
        <p:nvCxnSpPr>
          <p:cNvPr id="490" name="Google Shape;490;p58"/>
          <p:cNvCxnSpPr/>
          <p:nvPr/>
        </p:nvCxnSpPr>
        <p:spPr>
          <a:xfrm>
            <a:off x="3675475" y="1377050"/>
            <a:ext cx="273300" cy="83100"/>
          </a:xfrm>
          <a:prstGeom prst="straightConnector1">
            <a:avLst/>
          </a:prstGeom>
          <a:noFill/>
          <a:ln cap="flat" cmpd="sng" w="9525">
            <a:solidFill>
              <a:schemeClr val="dk2"/>
            </a:solidFill>
            <a:prstDash val="solid"/>
            <a:round/>
            <a:headEnd len="med" w="med" type="stealth"/>
            <a:tailEnd len="med" w="med" type="none"/>
          </a:ln>
        </p:spPr>
      </p:cxnSp>
      <p:sp>
        <p:nvSpPr>
          <p:cNvPr id="491" name="Google Shape;491;p58"/>
          <p:cNvSpPr txBox="1"/>
          <p:nvPr/>
        </p:nvSpPr>
        <p:spPr>
          <a:xfrm>
            <a:off x="1370275" y="2930975"/>
            <a:ext cx="1377600" cy="3936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4 = </a:t>
            </a:r>
            <a:r>
              <a:rPr b="1" lang="en" sz="1100">
                <a:solidFill>
                  <a:srgbClr val="FFFFFF"/>
                </a:solidFill>
                <a:highlight>
                  <a:schemeClr val="dk2"/>
                </a:highlight>
                <a:latin typeface="Lucida Sans"/>
                <a:ea typeface="Lucida Sans"/>
                <a:cs typeface="Lucida Sans"/>
                <a:sym typeface="Lucida Sans"/>
              </a:rPr>
              <a:t>384</a:t>
            </a:r>
            <a:r>
              <a:rPr b="1" lang="en" sz="1100">
                <a:solidFill>
                  <a:srgbClr val="FFFFFF"/>
                </a:solidFill>
                <a:highlight>
                  <a:schemeClr val="dk2"/>
                </a:highlight>
                <a:latin typeface="Lucida Sans"/>
                <a:ea typeface="Lucida Sans"/>
                <a:cs typeface="Lucida Sans"/>
                <a:sym typeface="Lucida Sans"/>
              </a:rPr>
              <a:t> bottles</a:t>
            </a:r>
            <a:endParaRPr b="1" sz="1100">
              <a:solidFill>
                <a:srgbClr val="FFFFFF"/>
              </a:solidFill>
              <a:highlight>
                <a:schemeClr val="dk2"/>
              </a:highlight>
              <a:latin typeface="Lucida Sans"/>
              <a:ea typeface="Lucida Sans"/>
              <a:cs typeface="Lucida Sans"/>
              <a:sym typeface="Lucida Sans"/>
            </a:endParaRPr>
          </a:p>
        </p:txBody>
      </p:sp>
      <p:cxnSp>
        <p:nvCxnSpPr>
          <p:cNvPr id="492" name="Google Shape;492;p58"/>
          <p:cNvCxnSpPr/>
          <p:nvPr/>
        </p:nvCxnSpPr>
        <p:spPr>
          <a:xfrm>
            <a:off x="745525" y="3224450"/>
            <a:ext cx="385500" cy="108600"/>
          </a:xfrm>
          <a:prstGeom prst="straightConnector1">
            <a:avLst/>
          </a:prstGeom>
          <a:noFill/>
          <a:ln cap="flat" cmpd="sng" w="9525">
            <a:solidFill>
              <a:schemeClr val="dk2"/>
            </a:solidFill>
            <a:prstDash val="solid"/>
            <a:round/>
            <a:headEnd len="med" w="med" type="stealth"/>
            <a:tailEnd len="med" w="med" type="none"/>
          </a:ln>
        </p:spPr>
      </p:cxnSp>
      <p:sp>
        <p:nvSpPr>
          <p:cNvPr id="493" name="Google Shape;493;p58"/>
          <p:cNvSpPr txBox="1"/>
          <p:nvPr/>
        </p:nvSpPr>
        <p:spPr>
          <a:xfrm>
            <a:off x="1131025" y="3224450"/>
            <a:ext cx="1311000" cy="3936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a:t>
            </a:r>
            <a:r>
              <a:rPr b="1" lang="en" sz="1100">
                <a:solidFill>
                  <a:srgbClr val="FFFFFF"/>
                </a:solidFill>
                <a:highlight>
                  <a:schemeClr val="dk2"/>
                </a:highlight>
                <a:latin typeface="Lucida Sans"/>
                <a:ea typeface="Lucida Sans"/>
                <a:cs typeface="Lucida Sans"/>
                <a:sym typeface="Lucida Sans"/>
              </a:rPr>
              <a:t>3 = </a:t>
            </a:r>
            <a:r>
              <a:rPr b="1" lang="en" sz="1100">
                <a:solidFill>
                  <a:srgbClr val="FFFFFF"/>
                </a:solidFill>
                <a:highlight>
                  <a:schemeClr val="dk2"/>
                </a:highlight>
                <a:latin typeface="Lucida Sans"/>
                <a:ea typeface="Lucida Sans"/>
                <a:cs typeface="Lucida Sans"/>
                <a:sym typeface="Lucida Sans"/>
              </a:rPr>
              <a:t>288</a:t>
            </a:r>
            <a:r>
              <a:rPr b="1" lang="en" sz="1100">
                <a:solidFill>
                  <a:srgbClr val="FFFFFF"/>
                </a:solidFill>
                <a:highlight>
                  <a:schemeClr val="dk2"/>
                </a:highlight>
                <a:latin typeface="Lucida Sans"/>
                <a:ea typeface="Lucida Sans"/>
                <a:cs typeface="Lucida Sans"/>
                <a:sym typeface="Lucida Sans"/>
              </a:rPr>
              <a:t> Bottles  </a:t>
            </a:r>
            <a:endParaRPr b="1" sz="1100">
              <a:solidFill>
                <a:srgbClr val="FFFFFF"/>
              </a:solidFill>
              <a:highlight>
                <a:schemeClr val="dk2"/>
              </a:highlight>
              <a:latin typeface="Lucida Sans"/>
              <a:ea typeface="Lucida Sans"/>
              <a:cs typeface="Lucida Sans"/>
              <a:sym typeface="Lucida Sans"/>
            </a:endParaRPr>
          </a:p>
        </p:txBody>
      </p:sp>
      <p:sp>
        <p:nvSpPr>
          <p:cNvPr id="494" name="Google Shape;494;p58"/>
          <p:cNvSpPr txBox="1"/>
          <p:nvPr/>
        </p:nvSpPr>
        <p:spPr>
          <a:xfrm>
            <a:off x="2917475" y="2324500"/>
            <a:ext cx="1377600" cy="3936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5 = </a:t>
            </a:r>
            <a:r>
              <a:rPr b="1" lang="en" sz="1100">
                <a:solidFill>
                  <a:srgbClr val="FFFFFF"/>
                </a:solidFill>
                <a:highlight>
                  <a:schemeClr val="dk2"/>
                </a:highlight>
                <a:latin typeface="Lucida Sans"/>
                <a:ea typeface="Lucida Sans"/>
                <a:cs typeface="Lucida Sans"/>
                <a:sym typeface="Lucida Sans"/>
              </a:rPr>
              <a:t>480</a:t>
            </a:r>
            <a:r>
              <a:rPr b="1" lang="en" sz="1100">
                <a:solidFill>
                  <a:srgbClr val="FFFFFF"/>
                </a:solidFill>
                <a:highlight>
                  <a:schemeClr val="dk2"/>
                </a:highlight>
                <a:latin typeface="Lucida Sans"/>
                <a:ea typeface="Lucida Sans"/>
                <a:cs typeface="Lucida Sans"/>
                <a:sym typeface="Lucida Sans"/>
              </a:rPr>
              <a:t> bottles</a:t>
            </a:r>
            <a:endParaRPr b="1" sz="1100">
              <a:solidFill>
                <a:srgbClr val="FFFFFF"/>
              </a:solidFill>
              <a:highlight>
                <a:schemeClr val="dk2"/>
              </a:highlight>
              <a:latin typeface="Lucida Sans"/>
              <a:ea typeface="Lucida Sans"/>
              <a:cs typeface="Lucida Sans"/>
              <a:sym typeface="Lucida Sans"/>
            </a:endParaRPr>
          </a:p>
        </p:txBody>
      </p:sp>
      <p:sp>
        <p:nvSpPr>
          <p:cNvPr id="495" name="Google Shape;495;p58"/>
          <p:cNvSpPr txBox="1"/>
          <p:nvPr/>
        </p:nvSpPr>
        <p:spPr>
          <a:xfrm rot="1479285">
            <a:off x="3644285" y="1703412"/>
            <a:ext cx="1106798" cy="393580"/>
          </a:xfrm>
          <a:prstGeom prst="rect">
            <a:avLst/>
          </a:prstGeom>
          <a:noFill/>
          <a:ln>
            <a:noFill/>
          </a:ln>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6 = </a:t>
            </a:r>
            <a:br>
              <a:rPr b="1" lang="en" sz="1100">
                <a:solidFill>
                  <a:srgbClr val="FFFFFF"/>
                </a:solidFill>
                <a:highlight>
                  <a:schemeClr val="dk2"/>
                </a:highlight>
                <a:latin typeface="Lucida Sans"/>
                <a:ea typeface="Lucida Sans"/>
                <a:cs typeface="Lucida Sans"/>
                <a:sym typeface="Lucida Sans"/>
              </a:rPr>
            </a:br>
            <a:r>
              <a:rPr b="1" lang="en" sz="1100">
                <a:solidFill>
                  <a:srgbClr val="FFFFFF"/>
                </a:solidFill>
                <a:highlight>
                  <a:schemeClr val="dk2"/>
                </a:highlight>
                <a:latin typeface="Lucida Sans"/>
                <a:ea typeface="Lucida Sans"/>
                <a:cs typeface="Lucida Sans"/>
                <a:sym typeface="Lucida Sans"/>
              </a:rPr>
              <a:t>576 </a:t>
            </a:r>
            <a:r>
              <a:rPr b="1" lang="en" sz="1100">
                <a:solidFill>
                  <a:srgbClr val="FFFFFF"/>
                </a:solidFill>
                <a:highlight>
                  <a:schemeClr val="dk2"/>
                </a:highlight>
                <a:latin typeface="Lucida Sans"/>
                <a:ea typeface="Lucida Sans"/>
                <a:cs typeface="Lucida Sans"/>
                <a:sym typeface="Lucida Sans"/>
              </a:rPr>
              <a:t>bottles</a:t>
            </a:r>
            <a:endParaRPr b="1" sz="1100">
              <a:solidFill>
                <a:srgbClr val="FFFFFF"/>
              </a:solidFill>
              <a:highlight>
                <a:schemeClr val="dk2"/>
              </a:highlight>
              <a:latin typeface="Lucida Sans"/>
              <a:ea typeface="Lucida Sans"/>
              <a:cs typeface="Lucida Sans"/>
              <a:sym typeface="Lucida Sans"/>
            </a:endParaRPr>
          </a:p>
        </p:txBody>
      </p:sp>
      <p:sp>
        <p:nvSpPr>
          <p:cNvPr id="496" name="Google Shape;496;p58"/>
          <p:cNvSpPr txBox="1"/>
          <p:nvPr/>
        </p:nvSpPr>
        <p:spPr>
          <a:xfrm rot="1655410">
            <a:off x="3827217" y="1490043"/>
            <a:ext cx="1117363" cy="393563"/>
          </a:xfrm>
          <a:prstGeom prst="rect">
            <a:avLst/>
          </a:prstGeom>
          <a:noFill/>
          <a:ln>
            <a:noFill/>
          </a:ln>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7 = 672 bottles</a:t>
            </a:r>
            <a:endParaRPr b="1" sz="1100">
              <a:solidFill>
                <a:srgbClr val="FFFFFF"/>
              </a:solidFill>
              <a:highlight>
                <a:schemeClr val="dk2"/>
              </a:highlight>
              <a:latin typeface="Lucida Sans"/>
              <a:ea typeface="Lucida Sans"/>
              <a:cs typeface="Lucida Sans"/>
              <a:sym typeface="Lucida Sans"/>
            </a:endParaRPr>
          </a:p>
        </p:txBody>
      </p:sp>
      <p:sp>
        <p:nvSpPr>
          <p:cNvPr id="497" name="Google Shape;497;p58"/>
          <p:cNvSpPr txBox="1"/>
          <p:nvPr/>
        </p:nvSpPr>
        <p:spPr>
          <a:xfrm rot="-834201">
            <a:off x="1221594" y="1394349"/>
            <a:ext cx="1254761" cy="584939"/>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u="sng">
                <a:solidFill>
                  <a:srgbClr val="01168B"/>
                </a:solidFill>
                <a:latin typeface="Inter Tight"/>
                <a:ea typeface="Inter Tight"/>
                <a:cs typeface="Inter Tight"/>
                <a:sym typeface="Inter Tight"/>
              </a:rPr>
              <a:t>BOTTLES PER </a:t>
            </a:r>
            <a:br>
              <a:rPr lang="en" sz="1300" u="sng">
                <a:solidFill>
                  <a:srgbClr val="01168B"/>
                </a:solidFill>
                <a:latin typeface="Inter Tight"/>
                <a:ea typeface="Inter Tight"/>
                <a:cs typeface="Inter Tight"/>
                <a:sym typeface="Inter Tight"/>
              </a:rPr>
            </a:br>
            <a:r>
              <a:rPr lang="en" sz="1300" u="sng">
                <a:solidFill>
                  <a:srgbClr val="01168B"/>
                </a:solidFill>
                <a:latin typeface="Inter Tight"/>
                <a:ea typeface="Inter Tight"/>
                <a:cs typeface="Inter Tight"/>
                <a:sym typeface="Inter Tight"/>
              </a:rPr>
              <a:t>CASE: 96</a:t>
            </a:r>
            <a:endParaRPr sz="1300" u="sng">
              <a:solidFill>
                <a:srgbClr val="01168B"/>
              </a:solidFill>
              <a:latin typeface="Inter Tight"/>
              <a:ea typeface="Inter Tight"/>
              <a:cs typeface="Inter Tight"/>
              <a:sym typeface="Inter Tight"/>
            </a:endParaRPr>
          </a:p>
        </p:txBody>
      </p:sp>
      <p:pic>
        <p:nvPicPr>
          <p:cNvPr id="498" name="Google Shape;498;p58" title="Screenshot 2025-05-04 at 3.13.50 PM.png"/>
          <p:cNvPicPr preferRelativeResize="0"/>
          <p:nvPr/>
        </p:nvPicPr>
        <p:blipFill rotWithShape="1">
          <a:blip r:embed="rId5">
            <a:alphaModFix/>
          </a:blip>
          <a:srcRect b="62124" l="51510" r="0" t="0"/>
          <a:stretch/>
        </p:blipFill>
        <p:spPr>
          <a:xfrm>
            <a:off x="5243425" y="808650"/>
            <a:ext cx="1270350" cy="175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2" name="Shape 502"/>
        <p:cNvGrpSpPr/>
        <p:nvPr/>
      </p:nvGrpSpPr>
      <p:grpSpPr>
        <a:xfrm>
          <a:off x="0" y="0"/>
          <a:ext cx="0" cy="0"/>
          <a:chOff x="0" y="0"/>
          <a:chExt cx="0" cy="0"/>
        </a:xfrm>
      </p:grpSpPr>
      <p:pic>
        <p:nvPicPr>
          <p:cNvPr id="503" name="Google Shape;503;p59" title="Screenshot 2025-05-04 at 3.12.12 PM.png"/>
          <p:cNvPicPr preferRelativeResize="0"/>
          <p:nvPr/>
        </p:nvPicPr>
        <p:blipFill rotWithShape="1">
          <a:blip r:embed="rId3">
            <a:alphaModFix/>
          </a:blip>
          <a:srcRect b="0" l="0" r="0" t="269"/>
          <a:stretch/>
        </p:blipFill>
        <p:spPr>
          <a:xfrm>
            <a:off x="0" y="864900"/>
            <a:ext cx="6722924" cy="4176301"/>
          </a:xfrm>
          <a:prstGeom prst="rect">
            <a:avLst/>
          </a:prstGeom>
          <a:noFill/>
          <a:ln>
            <a:noFill/>
          </a:ln>
        </p:spPr>
      </p:pic>
      <p:sp>
        <p:nvSpPr>
          <p:cNvPr id="504" name="Google Shape;504;p59"/>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05" name="Google Shape;505;p59"/>
          <p:cNvSpPr txBox="1"/>
          <p:nvPr/>
        </p:nvSpPr>
        <p:spPr>
          <a:xfrm>
            <a:off x="663500" y="322450"/>
            <a:ext cx="65268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b="1" lang="en" sz="1600">
                <a:latin typeface="Lexend"/>
                <a:ea typeface="Lexend"/>
                <a:cs typeface="Lexend"/>
                <a:sym typeface="Lexend"/>
              </a:rPr>
              <a:t>HIGH STORE VOLUME: Results of Algorithm (UNDERSTOCK) </a:t>
            </a:r>
            <a:endParaRPr b="1" sz="1600">
              <a:latin typeface="Lexend"/>
              <a:ea typeface="Lexend"/>
              <a:cs typeface="Lexend"/>
              <a:sym typeface="Lexend"/>
            </a:endParaRPr>
          </a:p>
        </p:txBody>
      </p:sp>
      <p:sp>
        <p:nvSpPr>
          <p:cNvPr id="506" name="Google Shape;506;p59"/>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507" name="Google Shape;507;p59"/>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508" name="Google Shape;508;p59"/>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509" name="Google Shape;509;p59"/>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pic>
        <p:nvPicPr>
          <p:cNvPr id="510" name="Google Shape;510;p59" title="Screenshot 2025-05-04 at 3.13.50 PM.png"/>
          <p:cNvPicPr preferRelativeResize="0"/>
          <p:nvPr/>
        </p:nvPicPr>
        <p:blipFill rotWithShape="1">
          <a:blip r:embed="rId4">
            <a:alphaModFix/>
          </a:blip>
          <a:srcRect b="62124" l="51510" r="0" t="0"/>
          <a:stretch/>
        </p:blipFill>
        <p:spPr>
          <a:xfrm>
            <a:off x="7604429" y="2186796"/>
            <a:ext cx="510846" cy="143774"/>
          </a:xfrm>
          <a:prstGeom prst="rect">
            <a:avLst/>
          </a:prstGeom>
          <a:noFill/>
          <a:ln>
            <a:noFill/>
          </a:ln>
        </p:spPr>
      </p:pic>
      <p:sp>
        <p:nvSpPr>
          <p:cNvPr id="511" name="Google Shape;511;p59"/>
          <p:cNvSpPr txBox="1"/>
          <p:nvPr/>
        </p:nvSpPr>
        <p:spPr>
          <a:xfrm>
            <a:off x="360388" y="963075"/>
            <a:ext cx="5325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1200">
                <a:solidFill>
                  <a:schemeClr val="accent1"/>
                </a:solidFill>
                <a:highlight>
                  <a:schemeClr val="lt1"/>
                </a:highlight>
              </a:rPr>
              <a:t>🧪 PRODUCT: </a:t>
            </a:r>
            <a:r>
              <a:rPr b="1" lang="en" sz="1200">
                <a:solidFill>
                  <a:schemeClr val="accent1"/>
                </a:solidFill>
                <a:highlight>
                  <a:schemeClr val="lt1"/>
                </a:highlight>
              </a:rPr>
              <a:t>DISARONNO AMARETTO - 750ML (ItemID 42838)</a:t>
            </a:r>
            <a:endParaRPr b="1" sz="1200">
              <a:solidFill>
                <a:schemeClr val="accent1"/>
              </a:solidFill>
              <a:highlight>
                <a:schemeClr val="lt1"/>
              </a:highlight>
            </a:endParaRPr>
          </a:p>
        </p:txBody>
      </p:sp>
      <p:sp>
        <p:nvSpPr>
          <p:cNvPr id="512" name="Google Shape;512;p59"/>
          <p:cNvSpPr txBox="1"/>
          <p:nvPr/>
        </p:nvSpPr>
        <p:spPr>
          <a:xfrm>
            <a:off x="1188800" y="753550"/>
            <a:ext cx="41844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 sz="1300" u="sng">
                <a:solidFill>
                  <a:schemeClr val="accent1"/>
                </a:solidFill>
                <a:highlight>
                  <a:schemeClr val="lt1"/>
                </a:highlight>
              </a:rPr>
              <a:t>Sales vs Reorder Quantity vs MSS (Weeks 16 - 53)</a:t>
            </a:r>
            <a:endParaRPr b="1" sz="1300" u="sng">
              <a:solidFill>
                <a:schemeClr val="accent1"/>
              </a:solidFill>
              <a:highlight>
                <a:schemeClr val="lt1"/>
              </a:highlight>
            </a:endParaRPr>
          </a:p>
        </p:txBody>
      </p:sp>
      <p:pic>
        <p:nvPicPr>
          <p:cNvPr id="513" name="Google Shape;513;p59" title="Screenshot 2025-05-04 at 3.13.50 PM.png"/>
          <p:cNvPicPr preferRelativeResize="0"/>
          <p:nvPr/>
        </p:nvPicPr>
        <p:blipFill rotWithShape="1">
          <a:blip r:embed="rId4">
            <a:alphaModFix/>
          </a:blip>
          <a:srcRect b="62124" l="51510" r="0" t="0"/>
          <a:stretch/>
        </p:blipFill>
        <p:spPr>
          <a:xfrm>
            <a:off x="5216725" y="864900"/>
            <a:ext cx="1578425" cy="175675"/>
          </a:xfrm>
          <a:prstGeom prst="rect">
            <a:avLst/>
          </a:prstGeom>
          <a:noFill/>
          <a:ln>
            <a:noFill/>
          </a:ln>
        </p:spPr>
      </p:pic>
      <p:pic>
        <p:nvPicPr>
          <p:cNvPr id="514" name="Google Shape;514;p59" title="Screenshot 2025-05-04 at 3.13.50 PM.png"/>
          <p:cNvPicPr preferRelativeResize="0"/>
          <p:nvPr/>
        </p:nvPicPr>
        <p:blipFill rotWithShape="1">
          <a:blip r:embed="rId4">
            <a:alphaModFix/>
          </a:blip>
          <a:srcRect b="62124" l="51510" r="0" t="0"/>
          <a:stretch/>
        </p:blipFill>
        <p:spPr>
          <a:xfrm>
            <a:off x="6177950" y="1270075"/>
            <a:ext cx="489975" cy="175675"/>
          </a:xfrm>
          <a:prstGeom prst="rect">
            <a:avLst/>
          </a:prstGeom>
          <a:noFill/>
          <a:ln>
            <a:noFill/>
          </a:ln>
        </p:spPr>
      </p:pic>
      <p:pic>
        <p:nvPicPr>
          <p:cNvPr id="515" name="Google Shape;515;p59" title="Screenshot 2025-05-04 at 3.13.50 PM.png"/>
          <p:cNvPicPr preferRelativeResize="0"/>
          <p:nvPr/>
        </p:nvPicPr>
        <p:blipFill rotWithShape="1">
          <a:blip r:embed="rId4">
            <a:alphaModFix/>
          </a:blip>
          <a:srcRect b="62124" l="51510" r="0" t="0"/>
          <a:stretch/>
        </p:blipFill>
        <p:spPr>
          <a:xfrm>
            <a:off x="5484950" y="1521950"/>
            <a:ext cx="548700" cy="76675"/>
          </a:xfrm>
          <a:prstGeom prst="rect">
            <a:avLst/>
          </a:prstGeom>
          <a:noFill/>
          <a:ln>
            <a:noFill/>
          </a:ln>
        </p:spPr>
      </p:pic>
      <p:pic>
        <p:nvPicPr>
          <p:cNvPr id="516" name="Google Shape;516;p59" title="Screenshot 2025-05-04 at 3.13.50 PM.png"/>
          <p:cNvPicPr preferRelativeResize="0"/>
          <p:nvPr/>
        </p:nvPicPr>
        <p:blipFill>
          <a:blip r:embed="rId4">
            <a:alphaModFix/>
          </a:blip>
          <a:stretch>
            <a:fillRect/>
          </a:stretch>
        </p:blipFill>
        <p:spPr>
          <a:xfrm>
            <a:off x="5232539" y="1541894"/>
            <a:ext cx="1053530" cy="379594"/>
          </a:xfrm>
          <a:prstGeom prst="rect">
            <a:avLst/>
          </a:prstGeom>
          <a:noFill/>
          <a:ln>
            <a:noFill/>
          </a:ln>
        </p:spPr>
      </p:pic>
      <p:cxnSp>
        <p:nvCxnSpPr>
          <p:cNvPr id="517" name="Google Shape;517;p59"/>
          <p:cNvCxnSpPr/>
          <p:nvPr/>
        </p:nvCxnSpPr>
        <p:spPr>
          <a:xfrm>
            <a:off x="826050" y="2076600"/>
            <a:ext cx="301200" cy="3600"/>
          </a:xfrm>
          <a:prstGeom prst="straightConnector1">
            <a:avLst/>
          </a:prstGeom>
          <a:noFill/>
          <a:ln cap="flat" cmpd="sng" w="9525">
            <a:solidFill>
              <a:schemeClr val="dk2"/>
            </a:solidFill>
            <a:prstDash val="solid"/>
            <a:round/>
            <a:headEnd len="med" w="med" type="stealth"/>
            <a:tailEnd len="med" w="med" type="none"/>
          </a:ln>
        </p:spPr>
      </p:cxnSp>
      <p:sp>
        <p:nvSpPr>
          <p:cNvPr id="518" name="Google Shape;518;p59"/>
          <p:cNvSpPr txBox="1"/>
          <p:nvPr/>
        </p:nvSpPr>
        <p:spPr>
          <a:xfrm>
            <a:off x="1069725" y="1921500"/>
            <a:ext cx="1311000" cy="3936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2 = 24 Bottles  </a:t>
            </a:r>
            <a:endParaRPr b="1" sz="1100">
              <a:solidFill>
                <a:srgbClr val="FFFFFF"/>
              </a:solidFill>
              <a:highlight>
                <a:schemeClr val="dk2"/>
              </a:highlight>
              <a:latin typeface="Lucida Sans"/>
              <a:ea typeface="Lucida Sans"/>
              <a:cs typeface="Lucida Sans"/>
              <a:sym typeface="Lucida Sans"/>
            </a:endParaRPr>
          </a:p>
        </p:txBody>
      </p:sp>
      <p:cxnSp>
        <p:nvCxnSpPr>
          <p:cNvPr id="519" name="Google Shape;519;p59"/>
          <p:cNvCxnSpPr/>
          <p:nvPr/>
        </p:nvCxnSpPr>
        <p:spPr>
          <a:xfrm flipH="1">
            <a:off x="4110200" y="3393000"/>
            <a:ext cx="331200" cy="3900"/>
          </a:xfrm>
          <a:prstGeom prst="straightConnector1">
            <a:avLst/>
          </a:prstGeom>
          <a:noFill/>
          <a:ln cap="flat" cmpd="sng" w="9525">
            <a:solidFill>
              <a:schemeClr val="dk2"/>
            </a:solidFill>
            <a:prstDash val="solid"/>
            <a:round/>
            <a:headEnd len="med" w="med" type="stealth"/>
            <a:tailEnd len="med" w="med" type="none"/>
          </a:ln>
        </p:spPr>
      </p:cxnSp>
      <p:sp>
        <p:nvSpPr>
          <p:cNvPr id="520" name="Google Shape;520;p59"/>
          <p:cNvSpPr txBox="1"/>
          <p:nvPr/>
        </p:nvSpPr>
        <p:spPr>
          <a:xfrm>
            <a:off x="2962825" y="3229025"/>
            <a:ext cx="1311000" cy="393600"/>
          </a:xfrm>
          <a:prstGeom prst="rect">
            <a:avLst/>
          </a:prstGeom>
          <a:noFill/>
          <a:ln>
            <a:noFill/>
          </a:ln>
        </p:spPr>
        <p:txBody>
          <a:bodyPr anchorCtr="0" anchor="t" bIns="91425" lIns="91425" spcFirstLastPara="1" rIns="91425" wrap="square" tIns="91425">
            <a:normAutofit fontScale="77500"/>
          </a:bodyPr>
          <a:lstStyle/>
          <a:p>
            <a:pPr indent="0" lvl="0" marL="0" rtl="0" algn="l">
              <a:spcBef>
                <a:spcPts val="0"/>
              </a:spcBef>
              <a:spcAft>
                <a:spcPts val="0"/>
              </a:spcAft>
              <a:buNone/>
            </a:pPr>
            <a:r>
              <a:rPr b="1" lang="en" sz="1100">
                <a:solidFill>
                  <a:srgbClr val="FFFFFF"/>
                </a:solidFill>
                <a:highlight>
                  <a:schemeClr val="dk2"/>
                </a:highlight>
                <a:latin typeface="Lucida Sans"/>
                <a:ea typeface="Lucida Sans"/>
                <a:cs typeface="Lucida Sans"/>
                <a:sym typeface="Lucida Sans"/>
              </a:rPr>
              <a:t>RC: 1 = 12 Bottles  </a:t>
            </a:r>
            <a:endParaRPr b="1" sz="1100">
              <a:solidFill>
                <a:srgbClr val="FFFFFF"/>
              </a:solidFill>
              <a:highlight>
                <a:schemeClr val="dk2"/>
              </a:highlight>
              <a:latin typeface="Lucida Sans"/>
              <a:ea typeface="Lucida Sans"/>
              <a:cs typeface="Lucida Sans"/>
              <a:sym typeface="Lucida Sans"/>
            </a:endParaRPr>
          </a:p>
        </p:txBody>
      </p:sp>
      <p:cxnSp>
        <p:nvCxnSpPr>
          <p:cNvPr id="521" name="Google Shape;521;p59"/>
          <p:cNvCxnSpPr/>
          <p:nvPr/>
        </p:nvCxnSpPr>
        <p:spPr>
          <a:xfrm>
            <a:off x="2248450" y="2072225"/>
            <a:ext cx="2862000" cy="2100"/>
          </a:xfrm>
          <a:prstGeom prst="straightConnector1">
            <a:avLst/>
          </a:prstGeom>
          <a:noFill/>
          <a:ln cap="flat" cmpd="sng" w="9525">
            <a:solidFill>
              <a:schemeClr val="dk2"/>
            </a:solidFill>
            <a:prstDash val="solid"/>
            <a:round/>
            <a:headEnd len="med" w="med" type="none"/>
            <a:tailEnd len="med" w="med" type="none"/>
          </a:ln>
        </p:spPr>
      </p:cxnSp>
      <p:cxnSp>
        <p:nvCxnSpPr>
          <p:cNvPr id="522" name="Google Shape;522;p59"/>
          <p:cNvCxnSpPr/>
          <p:nvPr/>
        </p:nvCxnSpPr>
        <p:spPr>
          <a:xfrm>
            <a:off x="665375" y="3402525"/>
            <a:ext cx="2297700" cy="3000"/>
          </a:xfrm>
          <a:prstGeom prst="straightConnector1">
            <a:avLst/>
          </a:prstGeom>
          <a:noFill/>
          <a:ln cap="flat" cmpd="sng" w="9525">
            <a:solidFill>
              <a:schemeClr val="dk2"/>
            </a:solidFill>
            <a:prstDash val="solid"/>
            <a:round/>
            <a:headEnd len="med" w="med" type="none"/>
            <a:tailEnd len="med" w="med" type="none"/>
          </a:ln>
        </p:spPr>
      </p:cxnSp>
      <p:sp>
        <p:nvSpPr>
          <p:cNvPr id="523" name="Google Shape;523;p59"/>
          <p:cNvSpPr txBox="1"/>
          <p:nvPr/>
        </p:nvSpPr>
        <p:spPr>
          <a:xfrm>
            <a:off x="5720425" y="3213775"/>
            <a:ext cx="3423600" cy="139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  Store running close to stockouts.</a:t>
            </a:r>
            <a:endParaRPr>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 A</a:t>
            </a:r>
            <a:r>
              <a:rPr lang="en">
                <a:solidFill>
                  <a:schemeClr val="accent1"/>
                </a:solidFill>
                <a:latin typeface="Inter Tight"/>
                <a:ea typeface="Inter Tight"/>
                <a:cs typeface="Inter Tight"/>
                <a:sym typeface="Inter Tight"/>
              </a:rPr>
              <a:t>lgorithm reacts but lags a bit</a:t>
            </a:r>
            <a:endParaRPr>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 </a:t>
            </a:r>
            <a:r>
              <a:rPr i="1" lang="en" u="sng">
                <a:solidFill>
                  <a:schemeClr val="accent1"/>
                </a:solidFill>
                <a:latin typeface="Inter Tight"/>
                <a:ea typeface="Inter Tight"/>
                <a:cs typeface="Inter Tight"/>
                <a:sym typeface="Inter Tight"/>
              </a:rPr>
              <a:t>Implementing more weight to recent weeks would help!</a:t>
            </a:r>
            <a:endParaRPr i="1" u="sng">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t/>
            </a:r>
            <a:endParaRPr>
              <a:solidFill>
                <a:schemeClr val="accent1"/>
              </a:solidFill>
              <a:latin typeface="Inter Tight"/>
              <a:ea typeface="Inter Tight"/>
              <a:cs typeface="Inter Tight"/>
              <a:sym typeface="Inter Tight"/>
            </a:endParaRPr>
          </a:p>
        </p:txBody>
      </p:sp>
      <p:sp>
        <p:nvSpPr>
          <p:cNvPr id="524" name="Google Shape;524;p59"/>
          <p:cNvSpPr txBox="1"/>
          <p:nvPr/>
        </p:nvSpPr>
        <p:spPr>
          <a:xfrm>
            <a:off x="6286075" y="912100"/>
            <a:ext cx="3000000" cy="114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accent1"/>
                </a:solidFill>
                <a:latin typeface="Inter Tight"/>
                <a:ea typeface="Inter Tight"/>
                <a:cs typeface="Inter Tight"/>
                <a:sym typeface="Inter Tight"/>
              </a:rPr>
              <a:t>🟠 SALES PATTERN:</a:t>
            </a:r>
            <a:endParaRPr b="1">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 SALES are </a:t>
            </a:r>
            <a:r>
              <a:rPr lang="en">
                <a:solidFill>
                  <a:schemeClr val="accent1"/>
                </a:solidFill>
                <a:highlight>
                  <a:srgbClr val="FFFF00"/>
                </a:highlight>
                <a:latin typeface="Inter Tight"/>
                <a:ea typeface="Inter Tight"/>
                <a:cs typeface="Inter Tight"/>
                <a:sym typeface="Inter Tight"/>
              </a:rPr>
              <a:t>NOT Stable</a:t>
            </a:r>
            <a:r>
              <a:rPr lang="en">
                <a:solidFill>
                  <a:schemeClr val="accent1"/>
                </a:solidFill>
                <a:latin typeface="Inter Tight"/>
                <a:ea typeface="Inter Tight"/>
                <a:cs typeface="Inter Tight"/>
                <a:sym typeface="Inter Tight"/>
              </a:rPr>
              <a:t>, Spikes randomly (Sales low/high), </a:t>
            </a:r>
            <a:r>
              <a:rPr lang="en">
                <a:solidFill>
                  <a:schemeClr val="accent1"/>
                </a:solidFill>
                <a:latin typeface="Inter Tight"/>
                <a:ea typeface="Inter Tight"/>
                <a:cs typeface="Inter Tight"/>
                <a:sym typeface="Inter Tight"/>
              </a:rPr>
              <a:t>algorithm is</a:t>
            </a:r>
            <a:r>
              <a:rPr lang="en">
                <a:solidFill>
                  <a:schemeClr val="accent1"/>
                </a:solidFill>
                <a:latin typeface="Inter Tight"/>
                <a:ea typeface="Inter Tight"/>
                <a:cs typeface="Inter Tight"/>
                <a:sym typeface="Inter Tight"/>
              </a:rPr>
              <a:t> not adapting to change well</a:t>
            </a:r>
            <a:endParaRPr/>
          </a:p>
        </p:txBody>
      </p:sp>
      <p:sp>
        <p:nvSpPr>
          <p:cNvPr id="525" name="Google Shape;525;p59"/>
          <p:cNvSpPr txBox="1"/>
          <p:nvPr/>
        </p:nvSpPr>
        <p:spPr>
          <a:xfrm>
            <a:off x="5232550" y="1991500"/>
            <a:ext cx="30000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Times Sales lower or </a:t>
            </a:r>
            <a:r>
              <a:rPr lang="en">
                <a:solidFill>
                  <a:schemeClr val="accent1"/>
                </a:solidFill>
                <a:latin typeface="Inter Tight"/>
                <a:ea typeface="Inter Tight"/>
                <a:cs typeface="Inter Tight"/>
                <a:sym typeface="Inter Tight"/>
              </a:rPr>
              <a:t>higher</a:t>
            </a:r>
            <a:r>
              <a:rPr lang="en">
                <a:solidFill>
                  <a:schemeClr val="accent1"/>
                </a:solidFill>
                <a:latin typeface="Inter Tight"/>
                <a:ea typeface="Inter Tight"/>
                <a:cs typeface="Inter Tight"/>
                <a:sym typeface="Inter Tight"/>
              </a:rPr>
              <a:t> than MSS = </a:t>
            </a:r>
            <a:r>
              <a:rPr lang="en" u="sng">
                <a:solidFill>
                  <a:schemeClr val="accent1"/>
                </a:solidFill>
                <a:latin typeface="Inter Tight"/>
                <a:ea typeface="Inter Tight"/>
                <a:cs typeface="Inter Tight"/>
                <a:sym typeface="Inter Tight"/>
              </a:rPr>
              <a:t>Algorithm slow to respond</a:t>
            </a:r>
            <a:endParaRPr u="sng">
              <a:solidFill>
                <a:schemeClr val="accent1"/>
              </a:solidFill>
              <a:latin typeface="Inter Tight"/>
              <a:ea typeface="Inter Tight"/>
              <a:cs typeface="Inter Tight"/>
              <a:sym typeface="Inter Tight"/>
            </a:endParaRPr>
          </a:p>
        </p:txBody>
      </p:sp>
      <p:sp>
        <p:nvSpPr>
          <p:cNvPr id="526" name="Google Shape;526;p59"/>
          <p:cNvSpPr txBox="1"/>
          <p:nvPr/>
        </p:nvSpPr>
        <p:spPr>
          <a:xfrm>
            <a:off x="6445575" y="2572075"/>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Weeks 45 - 52: </a:t>
            </a:r>
            <a:r>
              <a:rPr b="1" lang="en">
                <a:solidFill>
                  <a:schemeClr val="accent1"/>
                </a:solidFill>
                <a:highlight>
                  <a:srgbClr val="FFFF00"/>
                </a:highlight>
                <a:latin typeface="Inter Tight"/>
                <a:ea typeface="Inter Tight"/>
                <a:cs typeface="Inter Tight"/>
                <a:sym typeface="Inter Tight"/>
              </a:rPr>
              <a:t>Sales explode!</a:t>
            </a:r>
            <a:endParaRPr b="1">
              <a:solidFill>
                <a:schemeClr val="accent1"/>
              </a:solidFill>
              <a:highlight>
                <a:srgbClr val="FFFF00"/>
              </a:highlight>
              <a:latin typeface="Inter Tight"/>
              <a:ea typeface="Inter Tight"/>
              <a:cs typeface="Inter Tight"/>
              <a:sym typeface="Inter Tight"/>
            </a:endParaRPr>
          </a:p>
        </p:txBody>
      </p:sp>
      <p:sp>
        <p:nvSpPr>
          <p:cNvPr id="527" name="Google Shape;527;p59"/>
          <p:cNvSpPr txBox="1"/>
          <p:nvPr/>
        </p:nvSpPr>
        <p:spPr>
          <a:xfrm>
            <a:off x="5769325" y="2871625"/>
            <a:ext cx="40335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chemeClr val="accent1"/>
                </a:solidFill>
                <a:latin typeface="Inter Tight"/>
                <a:ea typeface="Inter Tight"/>
                <a:cs typeface="Inter Tight"/>
                <a:sym typeface="Inter Tight"/>
              </a:rPr>
              <a:t>R</a:t>
            </a:r>
            <a:r>
              <a:rPr lang="en" sz="1300">
                <a:solidFill>
                  <a:schemeClr val="accent1"/>
                </a:solidFill>
                <a:latin typeface="Inter Tight"/>
                <a:ea typeface="Inter Tight"/>
                <a:cs typeface="Inter Tight"/>
                <a:sym typeface="Inter Tight"/>
              </a:rPr>
              <a:t>eorder quantity got touched/exceeded‼️</a:t>
            </a:r>
            <a:endParaRPr sz="1300"/>
          </a:p>
        </p:txBody>
      </p:sp>
      <p:pic>
        <p:nvPicPr>
          <p:cNvPr descr="Disaronno Amaretto Italian Liqueur 750ml" id="528" name="Google Shape;528;p59"/>
          <p:cNvPicPr preferRelativeResize="0"/>
          <p:nvPr/>
        </p:nvPicPr>
        <p:blipFill rotWithShape="1">
          <a:blip r:embed="rId5">
            <a:alphaModFix/>
          </a:blip>
          <a:srcRect b="3095" l="26350" r="26786" t="2804"/>
          <a:stretch/>
        </p:blipFill>
        <p:spPr>
          <a:xfrm rot="-433717">
            <a:off x="3494060" y="1408575"/>
            <a:ext cx="425228" cy="853950"/>
          </a:xfrm>
          <a:prstGeom prst="rect">
            <a:avLst/>
          </a:prstGeom>
          <a:noFill/>
          <a:ln>
            <a:noFill/>
          </a:ln>
        </p:spPr>
      </p:pic>
      <p:sp>
        <p:nvSpPr>
          <p:cNvPr id="529" name="Google Shape;529;p59"/>
          <p:cNvSpPr txBox="1"/>
          <p:nvPr/>
        </p:nvSpPr>
        <p:spPr>
          <a:xfrm rot="943062">
            <a:off x="3706036" y="1439236"/>
            <a:ext cx="1254716" cy="584909"/>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u="sng">
                <a:solidFill>
                  <a:srgbClr val="990000"/>
                </a:solidFill>
                <a:latin typeface="Inter Tight"/>
                <a:ea typeface="Inter Tight"/>
                <a:cs typeface="Inter Tight"/>
                <a:sym typeface="Inter Tight"/>
              </a:rPr>
              <a:t>BOTTLES PER </a:t>
            </a:r>
            <a:br>
              <a:rPr lang="en" sz="1300" u="sng">
                <a:solidFill>
                  <a:srgbClr val="990000"/>
                </a:solidFill>
                <a:latin typeface="Inter Tight"/>
                <a:ea typeface="Inter Tight"/>
                <a:cs typeface="Inter Tight"/>
                <a:sym typeface="Inter Tight"/>
              </a:rPr>
            </a:br>
            <a:r>
              <a:rPr lang="en" sz="1300" u="sng">
                <a:solidFill>
                  <a:srgbClr val="990000"/>
                </a:solidFill>
                <a:latin typeface="Inter Tight"/>
                <a:ea typeface="Inter Tight"/>
                <a:cs typeface="Inter Tight"/>
                <a:sym typeface="Inter Tight"/>
              </a:rPr>
              <a:t>CASE: 12</a:t>
            </a:r>
            <a:endParaRPr sz="1300" u="sng">
              <a:solidFill>
                <a:srgbClr val="990000"/>
              </a:solidFill>
              <a:latin typeface="Inter Tight"/>
              <a:ea typeface="Inter Tight"/>
              <a:cs typeface="Inter Tight"/>
              <a:sym typeface="Inter T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3" name="Shape 533"/>
        <p:cNvGrpSpPr/>
        <p:nvPr/>
      </p:nvGrpSpPr>
      <p:grpSpPr>
        <a:xfrm>
          <a:off x="0" y="0"/>
          <a:ext cx="0" cy="0"/>
          <a:chOff x="0" y="0"/>
          <a:chExt cx="0" cy="0"/>
        </a:xfrm>
      </p:grpSpPr>
      <p:sp>
        <p:nvSpPr>
          <p:cNvPr id="534" name="Google Shape;534;p60"/>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535" name="Google Shape;535;p60"/>
          <p:cNvSpPr txBox="1"/>
          <p:nvPr/>
        </p:nvSpPr>
        <p:spPr>
          <a:xfrm>
            <a:off x="587725" y="205550"/>
            <a:ext cx="5325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2800">
                <a:solidFill>
                  <a:srgbClr val="0000FF"/>
                </a:solidFill>
                <a:latin typeface="Roboto SemiBold"/>
                <a:ea typeface="Roboto SemiBold"/>
                <a:cs typeface="Roboto SemiBold"/>
                <a:sym typeface="Roboto SemiBold"/>
              </a:rPr>
              <a:t>POSSIBLE SOLUTION! 💡</a:t>
            </a:r>
            <a:endParaRPr b="1" sz="1600">
              <a:latin typeface="Lexend"/>
              <a:ea typeface="Lexend"/>
              <a:cs typeface="Lexend"/>
              <a:sym typeface="Lexend"/>
            </a:endParaRPr>
          </a:p>
        </p:txBody>
      </p:sp>
      <p:sp>
        <p:nvSpPr>
          <p:cNvPr id="536" name="Google Shape;536;p60"/>
          <p:cNvSpPr/>
          <p:nvPr/>
        </p:nvSpPr>
        <p:spPr>
          <a:xfrm>
            <a:off x="-291230" y="-1218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537" name="Google Shape;537;p60"/>
          <p:cNvSpPr/>
          <p:nvPr/>
        </p:nvSpPr>
        <p:spPr>
          <a:xfrm>
            <a:off x="-400030" y="-21056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538" name="Google Shape;538;p60"/>
          <p:cNvSpPr/>
          <p:nvPr/>
        </p:nvSpPr>
        <p:spPr>
          <a:xfrm rot="10800000">
            <a:off x="7945170" y="45720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3D85C6"/>
          </a:solidFill>
          <a:ln cap="flat" cmpd="sng" w="9525">
            <a:solidFill>
              <a:srgbClr val="CFE2F3"/>
            </a:solidFill>
            <a:prstDash val="solid"/>
            <a:round/>
            <a:headEnd len="med" w="med" type="none"/>
            <a:tailEnd len="med" w="med" type="none"/>
          </a:ln>
        </p:spPr>
      </p:sp>
      <p:sp>
        <p:nvSpPr>
          <p:cNvPr id="539" name="Google Shape;539;p60"/>
          <p:cNvSpPr/>
          <p:nvPr/>
        </p:nvSpPr>
        <p:spPr>
          <a:xfrm rot="10800000">
            <a:off x="8053970" y="4660740"/>
            <a:ext cx="1310900" cy="703775"/>
          </a:xfrm>
          <a:custGeom>
            <a:rect b="b" l="l" r="r" t="t"/>
            <a:pathLst>
              <a:path extrusionOk="0" h="28151" w="52436">
                <a:moveTo>
                  <a:pt x="48798" y="2026"/>
                </a:moveTo>
                <a:cubicBezTo>
                  <a:pt x="55763" y="3500"/>
                  <a:pt x="51008" y="9728"/>
                  <a:pt x="48396" y="11268"/>
                </a:cubicBezTo>
                <a:cubicBezTo>
                  <a:pt x="45784" y="12808"/>
                  <a:pt x="36073" y="9929"/>
                  <a:pt x="33126" y="11268"/>
                </a:cubicBezTo>
                <a:cubicBezTo>
                  <a:pt x="30179" y="12608"/>
                  <a:pt x="32523" y="18167"/>
                  <a:pt x="30715" y="19305"/>
                </a:cubicBezTo>
                <a:cubicBezTo>
                  <a:pt x="28907" y="20444"/>
                  <a:pt x="23683" y="17362"/>
                  <a:pt x="22277" y="18099"/>
                </a:cubicBezTo>
                <a:cubicBezTo>
                  <a:pt x="20871" y="18836"/>
                  <a:pt x="25693" y="22252"/>
                  <a:pt x="22277" y="23725"/>
                </a:cubicBezTo>
                <a:cubicBezTo>
                  <a:pt x="18861" y="25198"/>
                  <a:pt x="4395" y="30489"/>
                  <a:pt x="1783" y="26939"/>
                </a:cubicBezTo>
                <a:cubicBezTo>
                  <a:pt x="-829" y="23389"/>
                  <a:pt x="-1231" y="6579"/>
                  <a:pt x="6605" y="2427"/>
                </a:cubicBezTo>
                <a:cubicBezTo>
                  <a:pt x="14441" y="-1725"/>
                  <a:pt x="41833" y="553"/>
                  <a:pt x="48798" y="2026"/>
                </a:cubicBezTo>
                <a:close/>
              </a:path>
            </a:pathLst>
          </a:custGeom>
          <a:solidFill>
            <a:srgbClr val="0B5394"/>
          </a:solidFill>
          <a:ln cap="flat" cmpd="sng" w="9525">
            <a:solidFill>
              <a:srgbClr val="CFE2F3"/>
            </a:solidFill>
            <a:prstDash val="solid"/>
            <a:round/>
            <a:headEnd len="med" w="med" type="none"/>
            <a:tailEnd len="med" w="med" type="none"/>
          </a:ln>
        </p:spPr>
      </p:sp>
      <p:sp>
        <p:nvSpPr>
          <p:cNvPr id="540" name="Google Shape;540;p60"/>
          <p:cNvSpPr txBox="1"/>
          <p:nvPr/>
        </p:nvSpPr>
        <p:spPr>
          <a:xfrm>
            <a:off x="121825" y="761925"/>
            <a:ext cx="3616200" cy="139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u="sng">
                <a:solidFill>
                  <a:schemeClr val="accent1"/>
                </a:solidFill>
                <a:highlight>
                  <a:srgbClr val="FFFF00"/>
                </a:highlight>
                <a:latin typeface="Inter Tight"/>
                <a:ea typeface="Inter Tight"/>
                <a:cs typeface="Inter Tight"/>
                <a:sym typeface="Inter Tight"/>
              </a:rPr>
              <a:t>🔁 PROBLEM RECAP:</a:t>
            </a:r>
            <a:endParaRPr b="1" u="sng">
              <a:solidFill>
                <a:schemeClr val="accent1"/>
              </a:solidFill>
              <a:highlight>
                <a:srgbClr val="FFFF00"/>
              </a:highlight>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 📉 Sales drop fast (weeks 42–53) | MSS and reorder quantities stay high.</a:t>
            </a:r>
            <a:endParaRPr>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 📈 Sales spike in certain weeks (weeks 42 - 52) | System doesn’t respond fast enough.</a:t>
            </a:r>
            <a:endParaRPr b="1">
              <a:solidFill>
                <a:schemeClr val="accent1"/>
              </a:solidFill>
              <a:latin typeface="Inter Tight"/>
              <a:ea typeface="Inter Tight"/>
              <a:cs typeface="Inter Tight"/>
              <a:sym typeface="Inter Tight"/>
            </a:endParaRPr>
          </a:p>
        </p:txBody>
      </p:sp>
      <p:sp>
        <p:nvSpPr>
          <p:cNvPr id="541" name="Google Shape;541;p60"/>
          <p:cNvSpPr txBox="1"/>
          <p:nvPr/>
        </p:nvSpPr>
        <p:spPr>
          <a:xfrm>
            <a:off x="3566700" y="773575"/>
            <a:ext cx="5577300" cy="1887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u="sng">
                <a:solidFill>
                  <a:schemeClr val="accent1"/>
                </a:solidFill>
                <a:highlight>
                  <a:srgbClr val="FFFF00"/>
                </a:highlight>
                <a:latin typeface="Inter Tight"/>
                <a:ea typeface="Inter Tight"/>
                <a:cs typeface="Inter Tight"/>
                <a:sym typeface="Inter Tight"/>
              </a:rPr>
              <a:t>✅ GOAL:</a:t>
            </a:r>
            <a:r>
              <a:rPr lang="en">
                <a:solidFill>
                  <a:schemeClr val="accent1"/>
                </a:solidFill>
                <a:latin typeface="Inter Tight"/>
                <a:ea typeface="Inter Tight"/>
                <a:cs typeface="Inter Tight"/>
                <a:sym typeface="Inter Tight"/>
              </a:rPr>
              <a:t> Making </a:t>
            </a:r>
            <a:r>
              <a:rPr lang="en">
                <a:solidFill>
                  <a:schemeClr val="accent1"/>
                </a:solidFill>
                <a:latin typeface="Inter Tight"/>
                <a:ea typeface="Inter Tight"/>
                <a:cs typeface="Inter Tight"/>
                <a:sym typeface="Inter Tight"/>
              </a:rPr>
              <a:t>the algorithm</a:t>
            </a:r>
            <a:r>
              <a:rPr lang="en">
                <a:solidFill>
                  <a:schemeClr val="accent1"/>
                </a:solidFill>
                <a:latin typeface="Inter Tight"/>
                <a:ea typeface="Inter Tight"/>
                <a:cs typeface="Inter Tight"/>
                <a:sym typeface="Inter Tight"/>
              </a:rPr>
              <a:t> adapt quickly to changing sales trends! </a:t>
            </a:r>
            <a:endParaRPr>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MSS and Sales closely align, </a:t>
            </a:r>
            <a:r>
              <a:rPr lang="en">
                <a:solidFill>
                  <a:schemeClr val="accent1"/>
                </a:solidFill>
                <a:latin typeface="Inter Tight"/>
                <a:ea typeface="Inter Tight"/>
                <a:cs typeface="Inter Tight"/>
                <a:sym typeface="Inter Tight"/>
              </a:rPr>
              <a:t>but</a:t>
            </a:r>
            <a:endParaRPr>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	•	MSS should be slightly above Sales (safety buffer).</a:t>
            </a:r>
            <a:endParaRPr>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	•	MSS should not lag behind if Sales are increasing quickly.</a:t>
            </a:r>
            <a:endParaRPr>
              <a:solidFill>
                <a:schemeClr val="accent1"/>
              </a:solidFill>
              <a:latin typeface="Inter Tight"/>
              <a:ea typeface="Inter Tight"/>
              <a:cs typeface="Inter Tight"/>
              <a:sym typeface="Inter Tight"/>
            </a:endParaRPr>
          </a:p>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	•	MSS should drop fast when Sales go down (to prevent overstocking).</a:t>
            </a:r>
            <a:endParaRPr>
              <a:solidFill>
                <a:schemeClr val="accent1"/>
              </a:solidFill>
              <a:latin typeface="Inter Tight"/>
              <a:ea typeface="Inter Tight"/>
              <a:cs typeface="Inter Tight"/>
              <a:sym typeface="Inter Tight"/>
            </a:endParaRPr>
          </a:p>
        </p:txBody>
      </p:sp>
      <p:sp>
        <p:nvSpPr>
          <p:cNvPr id="542" name="Google Shape;542;p60"/>
          <p:cNvSpPr txBox="1"/>
          <p:nvPr/>
        </p:nvSpPr>
        <p:spPr>
          <a:xfrm>
            <a:off x="0" y="2878038"/>
            <a:ext cx="2109300" cy="1353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2400"/>
              </a:spcBef>
              <a:spcAft>
                <a:spcPts val="600"/>
              </a:spcAft>
              <a:buNone/>
            </a:pPr>
            <a:r>
              <a:rPr b="1" lang="en" sz="2300">
                <a:solidFill>
                  <a:schemeClr val="accent1"/>
                </a:solidFill>
                <a:latin typeface="Gabarito"/>
                <a:ea typeface="Gabarito"/>
                <a:cs typeface="Gabarito"/>
                <a:sym typeface="Gabarito"/>
              </a:rPr>
              <a:t>🔧 HOW TO IMPROVE THE ALGORITHM:</a:t>
            </a:r>
            <a:endParaRPr b="1" sz="2300">
              <a:solidFill>
                <a:schemeClr val="accent1"/>
              </a:solidFill>
              <a:latin typeface="Gabarito"/>
              <a:ea typeface="Gabarito"/>
              <a:cs typeface="Gabarito"/>
              <a:sym typeface="Gabarito"/>
            </a:endParaRPr>
          </a:p>
        </p:txBody>
      </p:sp>
      <p:sp>
        <p:nvSpPr>
          <p:cNvPr id="543" name="Google Shape;543;p60"/>
          <p:cNvSpPr txBox="1"/>
          <p:nvPr/>
        </p:nvSpPr>
        <p:spPr>
          <a:xfrm>
            <a:off x="2126350" y="2563900"/>
            <a:ext cx="66357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accent1"/>
                </a:solidFill>
                <a:latin typeface="Inter Tight"/>
                <a:ea typeface="Inter Tight"/>
                <a:cs typeface="Inter Tight"/>
                <a:sym typeface="Inter Tight"/>
              </a:rPr>
              <a:t>FIRST IDEA:</a:t>
            </a:r>
            <a:r>
              <a:rPr lang="en">
                <a:solidFill>
                  <a:schemeClr val="accent1"/>
                </a:solidFill>
                <a:latin typeface="Inter Tight"/>
                <a:ea typeface="Inter Tight"/>
                <a:cs typeface="Inter Tight"/>
                <a:sym typeface="Inter Tight"/>
              </a:rPr>
              <a:t> </a:t>
            </a:r>
            <a:r>
              <a:rPr lang="en">
                <a:solidFill>
                  <a:schemeClr val="accent1"/>
                </a:solidFill>
                <a:highlight>
                  <a:srgbClr val="00FF00"/>
                </a:highlight>
                <a:latin typeface="Inter Tight"/>
                <a:ea typeface="Inter Tight"/>
                <a:cs typeface="Inter Tight"/>
                <a:sym typeface="Inter Tight"/>
              </a:rPr>
              <a:t>Weight Averages</a:t>
            </a:r>
            <a:r>
              <a:rPr lang="en">
                <a:solidFill>
                  <a:schemeClr val="accent1"/>
                </a:solidFill>
                <a:latin typeface="Inter Tight"/>
                <a:ea typeface="Inter Tight"/>
                <a:cs typeface="Inter Tight"/>
                <a:sym typeface="Inter Tight"/>
              </a:rPr>
              <a:t>! Giving </a:t>
            </a:r>
            <a:r>
              <a:rPr lang="en">
                <a:solidFill>
                  <a:schemeClr val="accent1"/>
                </a:solidFill>
                <a:highlight>
                  <a:srgbClr val="FFFF00"/>
                </a:highlight>
                <a:latin typeface="Inter Tight"/>
                <a:ea typeface="Inter Tight"/>
                <a:cs typeface="Inter Tight"/>
                <a:sym typeface="Inter Tight"/>
              </a:rPr>
              <a:t>MORE</a:t>
            </a:r>
            <a:r>
              <a:rPr lang="en">
                <a:solidFill>
                  <a:schemeClr val="accent1"/>
                </a:solidFill>
                <a:highlight>
                  <a:srgbClr val="FFFF00"/>
                </a:highlight>
                <a:latin typeface="Inter Tight"/>
                <a:ea typeface="Inter Tight"/>
                <a:cs typeface="Inter Tight"/>
                <a:sym typeface="Inter Tight"/>
              </a:rPr>
              <a:t> IMPORTANCE</a:t>
            </a:r>
            <a:r>
              <a:rPr lang="en">
                <a:solidFill>
                  <a:schemeClr val="accent1"/>
                </a:solidFill>
                <a:latin typeface="Inter Tight"/>
                <a:ea typeface="Inter Tight"/>
                <a:cs typeface="Inter Tight"/>
                <a:sym typeface="Inter Tight"/>
              </a:rPr>
              <a:t> to Recent Trends</a:t>
            </a:r>
            <a:endParaRPr>
              <a:solidFill>
                <a:schemeClr val="accent1"/>
              </a:solidFill>
              <a:latin typeface="Inter Tight"/>
              <a:ea typeface="Inter Tight"/>
              <a:cs typeface="Inter Tight"/>
              <a:sym typeface="Inter Tight"/>
            </a:endParaRPr>
          </a:p>
        </p:txBody>
      </p:sp>
      <p:sp>
        <p:nvSpPr>
          <p:cNvPr id="544" name="Google Shape;544;p60"/>
          <p:cNvSpPr txBox="1"/>
          <p:nvPr/>
        </p:nvSpPr>
        <p:spPr>
          <a:xfrm>
            <a:off x="2231125" y="2835000"/>
            <a:ext cx="60033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accent1"/>
                </a:solidFill>
                <a:latin typeface="Inter Tight"/>
                <a:ea typeface="Inter Tight"/>
                <a:cs typeface="Inter Tight"/>
                <a:sym typeface="Inter Tight"/>
              </a:rPr>
              <a:t>🧠 Logic: </a:t>
            </a:r>
            <a:r>
              <a:rPr lang="en">
                <a:solidFill>
                  <a:schemeClr val="accent1"/>
                </a:solidFill>
                <a:latin typeface="Inter Tight"/>
                <a:ea typeface="Inter Tight"/>
                <a:cs typeface="Inter Tight"/>
                <a:sym typeface="Inter Tight"/>
              </a:rPr>
              <a:t>Weighting periods</a:t>
            </a:r>
            <a:r>
              <a:rPr lang="en">
                <a:solidFill>
                  <a:schemeClr val="accent1"/>
                </a:solidFill>
                <a:latin typeface="Inter Tight"/>
                <a:ea typeface="Inter Tight"/>
                <a:cs typeface="Inter Tight"/>
                <a:sym typeface="Inter Tight"/>
              </a:rPr>
              <a:t> 3 (</a:t>
            </a:r>
            <a:r>
              <a:rPr lang="en">
                <a:solidFill>
                  <a:schemeClr val="accent1"/>
                </a:solidFill>
                <a:latin typeface="Inter Tight"/>
                <a:ea typeface="Inter Tight"/>
                <a:cs typeface="Inter Tight"/>
                <a:sym typeface="Inter Tight"/>
              </a:rPr>
              <a:t>more</a:t>
            </a:r>
            <a:r>
              <a:rPr lang="en">
                <a:solidFill>
                  <a:schemeClr val="accent1"/>
                </a:solidFill>
                <a:latin typeface="Inter Tight"/>
                <a:ea typeface="Inter Tight"/>
                <a:cs typeface="Inter Tight"/>
                <a:sym typeface="Inter Tight"/>
              </a:rPr>
              <a:t> recent), 2 a bit </a:t>
            </a:r>
            <a:r>
              <a:rPr lang="en">
                <a:solidFill>
                  <a:schemeClr val="accent1"/>
                </a:solidFill>
                <a:latin typeface="Inter Tight"/>
                <a:ea typeface="Inter Tight"/>
                <a:cs typeface="Inter Tight"/>
                <a:sym typeface="Inter Tight"/>
              </a:rPr>
              <a:t>less, and</a:t>
            </a:r>
            <a:r>
              <a:rPr lang="en">
                <a:solidFill>
                  <a:schemeClr val="accent1"/>
                </a:solidFill>
                <a:latin typeface="Inter Tight"/>
                <a:ea typeface="Inter Tight"/>
                <a:cs typeface="Inter Tight"/>
                <a:sym typeface="Inter Tight"/>
              </a:rPr>
              <a:t> 1 the least. </a:t>
            </a:r>
            <a:endParaRPr>
              <a:solidFill>
                <a:schemeClr val="accent1"/>
              </a:solidFill>
              <a:latin typeface="Inter Tight"/>
              <a:ea typeface="Inter Tight"/>
              <a:cs typeface="Inter Tight"/>
              <a:sym typeface="Inter Tight"/>
            </a:endParaRPr>
          </a:p>
        </p:txBody>
      </p:sp>
      <p:sp>
        <p:nvSpPr>
          <p:cNvPr id="545" name="Google Shape;545;p60"/>
          <p:cNvSpPr txBox="1"/>
          <p:nvPr/>
        </p:nvSpPr>
        <p:spPr>
          <a:xfrm>
            <a:off x="3680925" y="3235202"/>
            <a:ext cx="4553400" cy="295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300">
                <a:solidFill>
                  <a:srgbClr val="0E0E0E"/>
                </a:solidFill>
                <a:latin typeface="Lucida Sans"/>
                <a:ea typeface="Lucida Sans"/>
                <a:cs typeface="Lucida Sans"/>
                <a:sym typeface="Lucida Sans"/>
              </a:rPr>
              <a:t>weighted_avg &lt;- (avg1 * 0.2 + avg2 * 0.3 + avg3 * 0.5)</a:t>
            </a:r>
            <a:endParaRPr sz="1300">
              <a:solidFill>
                <a:srgbClr val="0E0E0E"/>
              </a:solidFill>
              <a:latin typeface="Lucida Sans"/>
              <a:ea typeface="Lucida Sans"/>
              <a:cs typeface="Lucida Sans"/>
              <a:sym typeface="Lucida Sans"/>
            </a:endParaRPr>
          </a:p>
        </p:txBody>
      </p:sp>
      <p:sp>
        <p:nvSpPr>
          <p:cNvPr id="546" name="Google Shape;546;p60"/>
          <p:cNvSpPr txBox="1"/>
          <p:nvPr/>
        </p:nvSpPr>
        <p:spPr>
          <a:xfrm>
            <a:off x="2231125" y="3183000"/>
            <a:ext cx="15069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accent1"/>
                </a:solidFill>
                <a:latin typeface="Inter Tight"/>
                <a:ea typeface="Inter Tight"/>
                <a:cs typeface="Inter Tight"/>
                <a:sym typeface="Inter Tight"/>
              </a:rPr>
              <a:t>Something like:</a:t>
            </a:r>
            <a:endParaRPr/>
          </a:p>
        </p:txBody>
      </p:sp>
      <p:sp>
        <p:nvSpPr>
          <p:cNvPr id="547" name="Google Shape;547;p60"/>
          <p:cNvSpPr txBox="1"/>
          <p:nvPr/>
        </p:nvSpPr>
        <p:spPr>
          <a:xfrm>
            <a:off x="2126350" y="3583200"/>
            <a:ext cx="6003300" cy="139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accent1"/>
                </a:solidFill>
                <a:latin typeface="Inter Tight"/>
                <a:ea typeface="Inter Tight"/>
                <a:cs typeface="Inter Tight"/>
                <a:sym typeface="Inter Tight"/>
              </a:rPr>
              <a:t>SECOND IDEA:</a:t>
            </a:r>
            <a:r>
              <a:rPr lang="en">
                <a:solidFill>
                  <a:schemeClr val="accent1"/>
                </a:solidFill>
                <a:latin typeface="Inter Tight"/>
                <a:ea typeface="Inter Tight"/>
                <a:cs typeface="Inter Tight"/>
                <a:sym typeface="Inter Tight"/>
              </a:rPr>
              <a:t> </a:t>
            </a:r>
            <a:r>
              <a:rPr lang="en">
                <a:solidFill>
                  <a:schemeClr val="accent1"/>
                </a:solidFill>
                <a:highlight>
                  <a:srgbClr val="00FF00"/>
                </a:highlight>
                <a:latin typeface="Inter Tight"/>
                <a:ea typeface="Inter Tight"/>
                <a:cs typeface="Inter Tight"/>
                <a:sym typeface="Inter Tight"/>
              </a:rPr>
              <a:t>Coefficient</a:t>
            </a:r>
            <a:r>
              <a:rPr lang="en">
                <a:solidFill>
                  <a:schemeClr val="accent1"/>
                </a:solidFill>
                <a:highlight>
                  <a:srgbClr val="00FF00"/>
                </a:highlight>
                <a:latin typeface="Inter Tight"/>
                <a:ea typeface="Inter Tight"/>
                <a:cs typeface="Inter Tight"/>
                <a:sym typeface="Inter Tight"/>
              </a:rPr>
              <a:t> Variation</a:t>
            </a:r>
            <a:r>
              <a:rPr lang="en">
                <a:solidFill>
                  <a:schemeClr val="accent1"/>
                </a:solidFill>
                <a:latin typeface="Inter Tight"/>
                <a:ea typeface="Inter Tight"/>
                <a:cs typeface="Inter Tight"/>
                <a:sym typeface="Inter Tight"/>
              </a:rPr>
              <a:t>! This is a statistical measure to track variability for products sold throughout the week.</a:t>
            </a:r>
            <a:br>
              <a:rPr lang="en">
                <a:solidFill>
                  <a:schemeClr val="accent1"/>
                </a:solidFill>
                <a:latin typeface="Inter Tight"/>
                <a:ea typeface="Inter Tight"/>
                <a:cs typeface="Inter Tight"/>
                <a:sym typeface="Inter Tight"/>
              </a:rPr>
            </a:br>
            <a:br>
              <a:rPr lang="en">
                <a:solidFill>
                  <a:schemeClr val="accent1"/>
                </a:solidFill>
                <a:latin typeface="Inter Tight"/>
                <a:ea typeface="Inter Tight"/>
                <a:cs typeface="Inter Tight"/>
                <a:sym typeface="Inter Tight"/>
              </a:rPr>
            </a:br>
            <a:r>
              <a:rPr lang="en">
                <a:solidFill>
                  <a:schemeClr val="accent1"/>
                </a:solidFill>
                <a:latin typeface="Inter Tight"/>
                <a:ea typeface="Inter Tight"/>
                <a:cs typeface="Inter Tight"/>
                <a:sym typeface="Inter Tight"/>
              </a:rPr>
              <a:t>CV = Standard Deviation of PD1, PD2, PD3/Mean of PD1, PD2, PD3</a:t>
            </a:r>
            <a:endParaRPr>
              <a:solidFill>
                <a:schemeClr val="accent1"/>
              </a:solidFill>
              <a:latin typeface="Inter Tight"/>
              <a:ea typeface="Inter Tight"/>
              <a:cs typeface="Inter Tight"/>
              <a:sym typeface="Inter Tight"/>
            </a:endParaRPr>
          </a:p>
          <a:p>
            <a:pPr indent="-317500" lvl="0" marL="457200" rtl="0" algn="l">
              <a:lnSpc>
                <a:spcPct val="115000"/>
              </a:lnSpc>
              <a:spcBef>
                <a:spcPts val="0"/>
              </a:spcBef>
              <a:spcAft>
                <a:spcPts val="0"/>
              </a:spcAft>
              <a:buClr>
                <a:schemeClr val="accent1"/>
              </a:buClr>
              <a:buSzPts val="1400"/>
              <a:buFont typeface="Inter Tight"/>
              <a:buChar char="-"/>
            </a:pPr>
            <a:r>
              <a:rPr lang="en">
                <a:solidFill>
                  <a:schemeClr val="accent1"/>
                </a:solidFill>
                <a:latin typeface="Inter Tight"/>
                <a:ea typeface="Inter Tight"/>
                <a:cs typeface="Inter Tight"/>
                <a:sym typeface="Inter Tight"/>
              </a:rPr>
              <a:t>If CV &gt; 0.3 (or another threshold), switch to </a:t>
            </a:r>
            <a:r>
              <a:rPr b="1" lang="en">
                <a:solidFill>
                  <a:schemeClr val="accent1"/>
                </a:solidFill>
                <a:latin typeface="Inter Tight"/>
                <a:ea typeface="Inter Tight"/>
                <a:cs typeface="Inter Tight"/>
                <a:sym typeface="Inter Tight"/>
              </a:rPr>
              <a:t>shorter periods.</a:t>
            </a:r>
            <a:endParaRPr b="1">
              <a:solidFill>
                <a:schemeClr val="accent1"/>
              </a:solidFill>
              <a:latin typeface="Inter Tight"/>
              <a:ea typeface="Inter Tight"/>
              <a:cs typeface="Inter Tight"/>
              <a:sym typeface="Inter Tigh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esson 1">
  <a:themeElements>
    <a:clrScheme name="Simple Light">
      <a:dk1>
        <a:srgbClr val="137C3F"/>
      </a:dk1>
      <a:lt1>
        <a:srgbClr val="FFFCF5"/>
      </a:lt1>
      <a:dk2>
        <a:srgbClr val="146AEB"/>
      </a:dk2>
      <a:lt2>
        <a:srgbClr val="FBA084"/>
      </a:lt2>
      <a:accent1>
        <a:srgbClr val="000000"/>
      </a:accent1>
      <a:accent2>
        <a:srgbClr val="FFFFB3"/>
      </a:accent2>
      <a:accent3>
        <a:srgbClr val="B6D7A8"/>
      </a:accent3>
      <a:accent4>
        <a:srgbClr val="A4C2F4"/>
      </a:accent4>
      <a:accent5>
        <a:srgbClr val="B6D7A8"/>
      </a:accent5>
      <a:accent6>
        <a:srgbClr val="B4A7D6"/>
      </a:accent6>
      <a:hlink>
        <a:srgbClr val="146A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